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notesMasterIdLst>
    <p:notesMasterId r:id="rId27"/>
  </p:notesMasterIdLst>
  <p:sldIdLst>
    <p:sldId id="256" r:id="rId3"/>
    <p:sldId id="257" r:id="rId4"/>
    <p:sldId id="269" r:id="rId5"/>
    <p:sldId id="265" r:id="rId6"/>
    <p:sldId id="282" r:id="rId7"/>
    <p:sldId id="290" r:id="rId8"/>
    <p:sldId id="291" r:id="rId9"/>
    <p:sldId id="283" r:id="rId10"/>
    <p:sldId id="270" r:id="rId11"/>
    <p:sldId id="275" r:id="rId12"/>
    <p:sldId id="267" r:id="rId13"/>
    <p:sldId id="266" r:id="rId14"/>
    <p:sldId id="285" r:id="rId15"/>
    <p:sldId id="286" r:id="rId16"/>
    <p:sldId id="272" r:id="rId17"/>
    <p:sldId id="276" r:id="rId18"/>
    <p:sldId id="284" r:id="rId19"/>
    <p:sldId id="279" r:id="rId20"/>
    <p:sldId id="287" r:id="rId21"/>
    <p:sldId id="273" r:id="rId22"/>
    <p:sldId id="264" r:id="rId23"/>
    <p:sldId id="277" r:id="rId24"/>
    <p:sldId id="288" r:id="rId25"/>
    <p:sldId id="2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2405E-462C-43F5-BB9A-7EAE359D1BF5}" v="100" dt="2022-04-07T03:08:40.508"/>
    <p1510:client id="{E406ECFA-D742-4767-9F7B-C4CE74B8497C}" v="25" dt="2022-04-08T02:07:35.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p:cViewPr>
        <p:scale>
          <a:sx n="50" d="100"/>
          <a:sy n="50" d="100"/>
        </p:scale>
        <p:origin x="1934" y="667"/>
      </p:cViewPr>
      <p:guideLst/>
    </p:cSldViewPr>
  </p:slideViewPr>
  <p:outlineViewPr>
    <p:cViewPr>
      <p:scale>
        <a:sx n="33" d="100"/>
        <a:sy n="33" d="100"/>
      </p:scale>
      <p:origin x="0" y="-1742"/>
    </p:cViewPr>
  </p:outlineViewPr>
  <p:notesTextViewPr>
    <p:cViewPr>
      <p:scale>
        <a:sx n="1" d="1"/>
        <a:sy n="1" d="1"/>
      </p:scale>
      <p:origin x="0" y="0"/>
    </p:cViewPr>
  </p:notesTextViewPr>
  <p:sorterViewPr>
    <p:cViewPr>
      <p:scale>
        <a:sx n="100" d="100"/>
        <a:sy n="100" d="100"/>
      </p:scale>
      <p:origin x="0" y="-202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n Lai" userId="243e381bff2dccee" providerId="LiveId" clId="{E406ECFA-D742-4767-9F7B-C4CE74B8497C}"/>
    <pc:docChg chg="custSel addSld delSld modSld sldOrd">
      <pc:chgData name="Lien Lai" userId="243e381bff2dccee" providerId="LiveId" clId="{E406ECFA-D742-4767-9F7B-C4CE74B8497C}" dt="2022-04-08T02:07:35.727" v="1007"/>
      <pc:docMkLst>
        <pc:docMk/>
      </pc:docMkLst>
      <pc:sldChg chg="del">
        <pc:chgData name="Lien Lai" userId="243e381bff2dccee" providerId="LiveId" clId="{E406ECFA-D742-4767-9F7B-C4CE74B8497C}" dt="2022-04-07T21:32:38.848" v="10" actId="47"/>
        <pc:sldMkLst>
          <pc:docMk/>
          <pc:sldMk cId="3930369008" sldId="263"/>
        </pc:sldMkLst>
      </pc:sldChg>
      <pc:sldChg chg="ord">
        <pc:chgData name="Lien Lai" userId="243e381bff2dccee" providerId="LiveId" clId="{E406ECFA-D742-4767-9F7B-C4CE74B8497C}" dt="2022-04-07T22:32:40.208" v="12"/>
        <pc:sldMkLst>
          <pc:docMk/>
          <pc:sldMk cId="561548477" sldId="266"/>
        </pc:sldMkLst>
      </pc:sldChg>
      <pc:sldChg chg="addSp modSp mod">
        <pc:chgData name="Lien Lai" userId="243e381bff2dccee" providerId="LiveId" clId="{E406ECFA-D742-4767-9F7B-C4CE74B8497C}" dt="2022-04-07T23:21:09.717" v="920" actId="1076"/>
        <pc:sldMkLst>
          <pc:docMk/>
          <pc:sldMk cId="3958528755" sldId="283"/>
        </pc:sldMkLst>
        <pc:spChg chg="mod">
          <ac:chgData name="Lien Lai" userId="243e381bff2dccee" providerId="LiveId" clId="{E406ECFA-D742-4767-9F7B-C4CE74B8497C}" dt="2022-04-07T23:14:38.645" v="608" actId="20577"/>
          <ac:spMkLst>
            <pc:docMk/>
            <pc:sldMk cId="3958528755" sldId="283"/>
            <ac:spMk id="3" creationId="{81417DC1-BDBA-46EB-95F0-B1FE5851AA7A}"/>
          </ac:spMkLst>
        </pc:spChg>
        <pc:spChg chg="add mod">
          <ac:chgData name="Lien Lai" userId="243e381bff2dccee" providerId="LiveId" clId="{E406ECFA-D742-4767-9F7B-C4CE74B8497C}" dt="2022-04-07T23:15:35.483" v="646" actId="1076"/>
          <ac:spMkLst>
            <pc:docMk/>
            <pc:sldMk cId="3958528755" sldId="283"/>
            <ac:spMk id="4" creationId="{660CF58B-6F0C-48E9-8391-8352994B6A4D}"/>
          </ac:spMkLst>
        </pc:spChg>
        <pc:spChg chg="add mod">
          <ac:chgData name="Lien Lai" userId="243e381bff2dccee" providerId="LiveId" clId="{E406ECFA-D742-4767-9F7B-C4CE74B8497C}" dt="2022-04-07T23:18:26.149" v="806" actId="1076"/>
          <ac:spMkLst>
            <pc:docMk/>
            <pc:sldMk cId="3958528755" sldId="283"/>
            <ac:spMk id="5" creationId="{05DA5DED-0EEB-4088-80CA-D035FC6D70A1}"/>
          </ac:spMkLst>
        </pc:spChg>
        <pc:spChg chg="add mod">
          <ac:chgData name="Lien Lai" userId="243e381bff2dccee" providerId="LiveId" clId="{E406ECFA-D742-4767-9F7B-C4CE74B8497C}" dt="2022-04-07T23:21:09.717" v="920" actId="1076"/>
          <ac:spMkLst>
            <pc:docMk/>
            <pc:sldMk cId="3958528755" sldId="283"/>
            <ac:spMk id="6" creationId="{EAF5DC7C-893F-48E3-AF8D-4F790653E116}"/>
          </ac:spMkLst>
        </pc:spChg>
      </pc:sldChg>
      <pc:sldChg chg="addSp delSp modSp mod setBg modAnim">
        <pc:chgData name="Lien Lai" userId="243e381bff2dccee" providerId="LiveId" clId="{E406ECFA-D742-4767-9F7B-C4CE74B8497C}" dt="2022-04-08T02:07:35.727" v="1007"/>
        <pc:sldMkLst>
          <pc:docMk/>
          <pc:sldMk cId="2177321671" sldId="285"/>
        </pc:sldMkLst>
        <pc:spChg chg="add del mod">
          <ac:chgData name="Lien Lai" userId="243e381bff2dccee" providerId="LiveId" clId="{E406ECFA-D742-4767-9F7B-C4CE74B8497C}" dt="2022-04-08T02:03:00.030" v="935" actId="478"/>
          <ac:spMkLst>
            <pc:docMk/>
            <pc:sldMk cId="2177321671" sldId="285"/>
            <ac:spMk id="2" creationId="{CDA18566-A26E-4A5C-A6BD-76392535153B}"/>
          </ac:spMkLst>
        </pc:spChg>
        <pc:spChg chg="add del mod">
          <ac:chgData name="Lien Lai" userId="243e381bff2dccee" providerId="LiveId" clId="{E406ECFA-D742-4767-9F7B-C4CE74B8497C}" dt="2022-04-08T02:03:00.030" v="935" actId="478"/>
          <ac:spMkLst>
            <pc:docMk/>
            <pc:sldMk cId="2177321671" sldId="285"/>
            <ac:spMk id="4" creationId="{271F6053-054E-4F01-8169-F15474B307B5}"/>
          </ac:spMkLst>
        </pc:spChg>
        <pc:spChg chg="add del mod">
          <ac:chgData name="Lien Lai" userId="243e381bff2dccee" providerId="LiveId" clId="{E406ECFA-D742-4767-9F7B-C4CE74B8497C}" dt="2022-04-08T02:04:13.260" v="939" actId="478"/>
          <ac:spMkLst>
            <pc:docMk/>
            <pc:sldMk cId="2177321671" sldId="285"/>
            <ac:spMk id="5" creationId="{9EDE046D-117C-44A1-8E10-B6BAA13DE598}"/>
          </ac:spMkLst>
        </pc:spChg>
        <pc:spChg chg="add del">
          <ac:chgData name="Lien Lai" userId="243e381bff2dccee" providerId="LiveId" clId="{E406ECFA-D742-4767-9F7B-C4CE74B8497C}" dt="2022-04-08T02:04:13.260" v="939" actId="478"/>
          <ac:spMkLst>
            <pc:docMk/>
            <pc:sldMk cId="2177321671" sldId="285"/>
            <ac:spMk id="6" creationId="{AB73C0AA-22CA-4FE7-B771-D07B009D77E6}"/>
          </ac:spMkLst>
        </pc:spChg>
        <pc:spChg chg="add del mod">
          <ac:chgData name="Lien Lai" userId="243e381bff2dccee" providerId="LiveId" clId="{E406ECFA-D742-4767-9F7B-C4CE74B8497C}" dt="2022-04-08T02:05:13.644" v="942" actId="478"/>
          <ac:spMkLst>
            <pc:docMk/>
            <pc:sldMk cId="2177321671" sldId="285"/>
            <ac:spMk id="7" creationId="{67DC7661-6BF5-409F-BF0A-D05A832DD769}"/>
          </ac:spMkLst>
        </pc:spChg>
        <pc:spChg chg="add mod">
          <ac:chgData name="Lien Lai" userId="243e381bff2dccee" providerId="LiveId" clId="{E406ECFA-D742-4767-9F7B-C4CE74B8497C}" dt="2022-04-08T02:06:53.266" v="1000" actId="1076"/>
          <ac:spMkLst>
            <pc:docMk/>
            <pc:sldMk cId="2177321671" sldId="285"/>
            <ac:spMk id="8" creationId="{ACF1E7B5-C0DA-4E47-91BC-29433A5E6220}"/>
          </ac:spMkLst>
        </pc:spChg>
        <pc:picChg chg="mod">
          <ac:chgData name="Lien Lai" userId="243e381bff2dccee" providerId="LiveId" clId="{E406ECFA-D742-4767-9F7B-C4CE74B8497C}" dt="2022-04-08T02:06:58.995" v="1001" actId="14100"/>
          <ac:picMkLst>
            <pc:docMk/>
            <pc:sldMk cId="2177321671" sldId="285"/>
            <ac:picMk id="3" creationId="{6CDA040B-1640-40C1-9F6E-E443CAF61460}"/>
          </ac:picMkLst>
        </pc:picChg>
      </pc:sldChg>
      <pc:sldChg chg="addSp delSp modSp new del mod setBg modClrScheme delDesignElem chgLayout">
        <pc:chgData name="Lien Lai" userId="243e381bff2dccee" providerId="LiveId" clId="{E406ECFA-D742-4767-9F7B-C4CE74B8497C}" dt="2022-04-08T01:42:29.581" v="922" actId="47"/>
        <pc:sldMkLst>
          <pc:docMk/>
          <pc:sldMk cId="2875805720" sldId="290"/>
        </pc:sldMkLst>
        <pc:spChg chg="add del">
          <ac:chgData name="Lien Lai" userId="243e381bff2dccee" providerId="LiveId" clId="{E406ECFA-D742-4767-9F7B-C4CE74B8497C}" dt="2022-04-07T13:56:11.879" v="7" actId="700"/>
          <ac:spMkLst>
            <pc:docMk/>
            <pc:sldMk cId="2875805720" sldId="290"/>
            <ac:spMk id="7" creationId="{652BD35A-BC99-4831-A358-06E2CEB96697}"/>
          </ac:spMkLst>
        </pc:spChg>
        <pc:spChg chg="add del">
          <ac:chgData name="Lien Lai" userId="243e381bff2dccee" providerId="LiveId" clId="{E406ECFA-D742-4767-9F7B-C4CE74B8497C}" dt="2022-04-07T13:56:11.879" v="7" actId="700"/>
          <ac:spMkLst>
            <pc:docMk/>
            <pc:sldMk cId="2875805720" sldId="290"/>
            <ac:spMk id="9" creationId="{B76E24C1-2968-40DC-A36E-F6B85F0F0752}"/>
          </ac:spMkLst>
        </pc:spChg>
        <pc:picChg chg="add mod">
          <ac:chgData name="Lien Lai" userId="243e381bff2dccee" providerId="LiveId" clId="{E406ECFA-D742-4767-9F7B-C4CE74B8497C}" dt="2022-04-08T00:29:34.837" v="921" actId="14100"/>
          <ac:picMkLst>
            <pc:docMk/>
            <pc:sldMk cId="2875805720" sldId="290"/>
            <ac:picMk id="2" creationId="{BC9069B0-1F28-4511-BE4A-438D2B3007F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lien0\OneDrive\Documents\GitHub\Final-Project-DataScience-Salaries\Job%20Title%20Percentage.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72F3C-3969-4B74-924A-C1BAEC84C6C7}" type="datetimeFigureOut">
              <a:rPr lang="en-US" smtClean="0"/>
              <a:t>4/11/2022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F4A0F-4D32-4533-B2E8-510ED71EE73F}" type="slidenum">
              <a:rPr lang="en-US" smtClean="0"/>
              <a:t>‹#›</a:t>
            </a:fld>
            <a:endParaRPr lang="en-US"/>
          </a:p>
        </p:txBody>
      </p:sp>
    </p:spTree>
    <p:extLst>
      <p:ext uri="{BB962C8B-B14F-4D97-AF65-F5344CB8AC3E}">
        <p14:creationId xmlns:p14="http://schemas.microsoft.com/office/powerpoint/2010/main" val="408974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4/11/2022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4/11/2022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4/11/2022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4/11/2022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4/11/2022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4/11/2022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4/11/2022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4/11/2022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4/11/2022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4/11/2022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4/11/2022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cherlund.blogspot.com/2015/10/mit-develops-data-science-machine-which.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hyperlink" Target="https://medium.com/saarthi-ai/how-to-escape-hype-and-unlock-the-true-value-of-data-science-b1a16f7332a2" TargetMode="External"/><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 Id="rId5" Type="http://schemas.openxmlformats.org/officeDocument/2006/relationships/hyperlink" Target="https://public.tableau.com/views/FinalProjectgraphs2/HeadquartersindiffereentCities" TargetMode="External"/><Relationship Id="rId4" Type="http://schemas.openxmlformats.org/officeDocument/2006/relationships/hyperlink" Target="http://www.pngall.com/world-map-p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hyperlink" Target="https://www.rawpixel.com/image/380326/business-analysis-chart-digital-tablet" TargetMode="External"/><Relationship Id="rId2" Type="http://schemas.openxmlformats.org/officeDocument/2006/relationships/image" Target="../media/image38.1"/><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the-spike/a-neural-data-science-how-and-why-d7e3969086f2" TargetMode="External"/><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kaggle.com/nikhilbhathi/data-scientist-salary-us-glassdoor?select=data_cleaned_2021.csv"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views/HighlightJobtitle/Interactivemapofjobtitle"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1372"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32080" y="765566"/>
            <a:ext cx="11724640" cy="1953759"/>
          </a:xfrm>
        </p:spPr>
        <p:txBody>
          <a:bodyPr>
            <a:normAutofit/>
          </a:bodyPr>
          <a:lstStyle/>
          <a:p>
            <a:pPr algn="ctr"/>
            <a:r>
              <a:rPr lang="en-US" sz="6500" dirty="0">
                <a:solidFill>
                  <a:schemeClr val="bg2">
                    <a:lumMod val="60000"/>
                    <a:lumOff val="40000"/>
                  </a:schemeClr>
                </a:solidFill>
                <a:latin typeface="Tahoma" panose="020B0604030504040204" pitchFamily="34" charset="0"/>
                <a:ea typeface="Tahoma" panose="020B0604030504040204" pitchFamily="34" charset="0"/>
                <a:cs typeface="Tahoma" panose="020B0604030504040204" pitchFamily="34" charset="0"/>
              </a:rPr>
              <a:t>Now That You Are a Data Scientist, What Next?</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0" y="3931920"/>
            <a:ext cx="10116589" cy="1297432"/>
          </a:xfrm>
        </p:spPr>
        <p:txBody>
          <a:bodyPr>
            <a:normAutofit/>
          </a:bodyPr>
          <a:lstStyle/>
          <a:p>
            <a:pPr algn="ctr"/>
            <a:r>
              <a:rPr lang="en-US" b="1" dirty="0">
                <a:solidFill>
                  <a:srgbClr val="FFFFFF"/>
                </a:solidFill>
              </a:rPr>
              <a:t>&lt;L&gt;&lt;A&gt;&lt;J&gt;</a:t>
            </a:r>
          </a:p>
          <a:p>
            <a:pPr algn="ctr"/>
            <a:r>
              <a:rPr lang="en-US" dirty="0">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069C65B4-FE07-4D04-899A-05949C173892}"/>
              </a:ext>
            </a:extLst>
          </p:cNvPr>
          <p:cNvSpPr txBox="1">
            <a:spLocks/>
          </p:cNvSpPr>
          <p:nvPr/>
        </p:nvSpPr>
        <p:spPr>
          <a:xfrm>
            <a:off x="1207658" y="2807405"/>
            <a:ext cx="9784080" cy="9768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2000" i="1" dirty="0">
                <a:solidFill>
                  <a:srgbClr val="FFFFFF"/>
                </a:solidFill>
                <a:latin typeface="Calibri Light" panose="020F0302020204030204" pitchFamily="34" charset="0"/>
                <a:ea typeface="Tahoma" panose="020B0604030504040204" pitchFamily="34" charset="0"/>
                <a:cs typeface="Calibri Light" panose="020F0302020204030204" pitchFamily="34" charset="0"/>
              </a:rPr>
              <a:t>An Analytical Summary for the job of a Data Scientist/Analyst by average salary, job title, skills required, and industry/sector . </a:t>
            </a:r>
          </a:p>
          <a:p>
            <a:pPr algn="ctr"/>
            <a:r>
              <a:rPr lang="en-US" sz="2000" i="1" dirty="0">
                <a:solidFill>
                  <a:schemeClr val="accent1">
                    <a:lumMod val="75000"/>
                  </a:schemeClr>
                </a:solidFill>
                <a:latin typeface="Calibri Light" panose="020F0302020204030204" pitchFamily="34" charset="0"/>
                <a:ea typeface="Tahoma" panose="020B0604030504040204" pitchFamily="34" charset="0"/>
                <a:cs typeface="Calibri Light" panose="020F0302020204030204" pitchFamily="34" charset="0"/>
              </a:rPr>
              <a:t>An Industry report compiled by:</a:t>
            </a:r>
          </a:p>
        </p:txBody>
      </p:sp>
      <p:grpSp>
        <p:nvGrpSpPr>
          <p:cNvPr id="11" name="Group 10">
            <a:extLst>
              <a:ext uri="{FF2B5EF4-FFF2-40B4-BE49-F238E27FC236}">
                <a16:creationId xmlns:a16="http://schemas.microsoft.com/office/drawing/2014/main" id="{78B974AD-D19A-4970-B002-71921F115B68}"/>
              </a:ext>
            </a:extLst>
          </p:cNvPr>
          <p:cNvGrpSpPr/>
          <p:nvPr/>
        </p:nvGrpSpPr>
        <p:grpSpPr>
          <a:xfrm>
            <a:off x="1005841" y="5365740"/>
            <a:ext cx="10728960" cy="1501487"/>
            <a:chOff x="883130" y="5531221"/>
            <a:chExt cx="11050630" cy="1336939"/>
          </a:xfrm>
        </p:grpSpPr>
        <p:pic>
          <p:nvPicPr>
            <p:cNvPr id="5" name="Picture 4" descr="Graphical user interface, text, application&#10;&#10;Description automatically generated">
              <a:extLst>
                <a:ext uri="{FF2B5EF4-FFF2-40B4-BE49-F238E27FC236}">
                  <a16:creationId xmlns:a16="http://schemas.microsoft.com/office/drawing/2014/main" id="{14547621-5FED-497F-B922-72817AF58D20}"/>
                </a:ext>
              </a:extLst>
            </p:cNvPr>
            <p:cNvPicPr>
              <a:picLocks noChangeAspect="1"/>
            </p:cNvPicPr>
            <p:nvPr/>
          </p:nvPicPr>
          <p:blipFill rotWithShape="1">
            <a:blip r:embed="rId3">
              <a:extLst>
                <a:ext uri="{28A0092B-C50C-407E-A947-70E740481C1C}">
                  <a14:useLocalDpi xmlns:a14="http://schemas.microsoft.com/office/drawing/2010/main" val="0"/>
                </a:ext>
              </a:extLst>
            </a:blip>
            <a:srcRect l="2262" t="7150" r="2053" b="9517"/>
            <a:stretch/>
          </p:blipFill>
          <p:spPr>
            <a:xfrm>
              <a:off x="883130" y="5537200"/>
              <a:ext cx="5588000" cy="1310639"/>
            </a:xfrm>
            <a:prstGeom prst="rect">
              <a:avLst/>
            </a:prstGeom>
          </p:spPr>
        </p:pic>
        <p:pic>
          <p:nvPicPr>
            <p:cNvPr id="7" name="Picture 6" descr="Logo, company name&#10;&#10;Description automatically generated">
              <a:extLst>
                <a:ext uri="{FF2B5EF4-FFF2-40B4-BE49-F238E27FC236}">
                  <a16:creationId xmlns:a16="http://schemas.microsoft.com/office/drawing/2014/main" id="{D3BED930-803D-4326-BF62-8248D1D5F79C}"/>
                </a:ext>
              </a:extLst>
            </p:cNvPr>
            <p:cNvPicPr>
              <a:picLocks noChangeAspect="1"/>
            </p:cNvPicPr>
            <p:nvPr/>
          </p:nvPicPr>
          <p:blipFill rotWithShape="1">
            <a:blip r:embed="rId4">
              <a:extLst>
                <a:ext uri="{28A0092B-C50C-407E-A947-70E740481C1C}">
                  <a14:useLocalDpi xmlns:a14="http://schemas.microsoft.com/office/drawing/2010/main" val="0"/>
                </a:ext>
              </a:extLst>
            </a:blip>
            <a:srcRect l="2267" t="7080" r="-2267" b="22800"/>
            <a:stretch/>
          </p:blipFill>
          <p:spPr>
            <a:xfrm>
              <a:off x="6492240" y="5532360"/>
              <a:ext cx="1990163" cy="1335800"/>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A8A80F04-367A-45F7-BD2B-D1CC2B3E411F}"/>
                </a:ext>
              </a:extLst>
            </p:cNvPr>
            <p:cNvPicPr>
              <a:picLocks noChangeAspect="1"/>
            </p:cNvPicPr>
            <p:nvPr/>
          </p:nvPicPr>
          <p:blipFill rotWithShape="1">
            <a:blip r:embed="rId5">
              <a:extLst>
                <a:ext uri="{28A0092B-C50C-407E-A947-70E740481C1C}">
                  <a14:useLocalDpi xmlns:a14="http://schemas.microsoft.com/office/drawing/2010/main" val="0"/>
                </a:ext>
              </a:extLst>
            </a:blip>
            <a:srcRect t="7126" b="11791"/>
            <a:stretch/>
          </p:blipFill>
          <p:spPr>
            <a:xfrm>
              <a:off x="8466437" y="5531221"/>
              <a:ext cx="3467323" cy="1335337"/>
            </a:xfrm>
            <a:prstGeom prst="rect">
              <a:avLst/>
            </a:prstGeom>
          </p:spPr>
        </p:pic>
      </p:gr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4" name="Picture 3" descr="Chart, treemap chart&#10;&#10;Description automatically generated">
            <a:extLst>
              <a:ext uri="{FF2B5EF4-FFF2-40B4-BE49-F238E27FC236}">
                <a16:creationId xmlns:a16="http://schemas.microsoft.com/office/drawing/2014/main" id="{B1FD89D6-58C0-407C-9079-B8BB9E2947B9}"/>
              </a:ext>
            </a:extLst>
          </p:cNvPr>
          <p:cNvPicPr>
            <a:picLocks noChangeAspect="1"/>
          </p:cNvPicPr>
          <p:nvPr/>
        </p:nvPicPr>
        <p:blipFill rotWithShape="1">
          <a:blip r:embed="rId2">
            <a:extLst>
              <a:ext uri="{28A0092B-C50C-407E-A947-70E740481C1C}">
                <a14:useLocalDpi xmlns:a14="http://schemas.microsoft.com/office/drawing/2010/main" val="0"/>
              </a:ext>
            </a:extLst>
          </a:blip>
          <a:srcRect t="20172" b="16610"/>
          <a:stretch/>
        </p:blipFill>
        <p:spPr>
          <a:xfrm>
            <a:off x="7865706" y="602805"/>
            <a:ext cx="4326295" cy="2648397"/>
          </a:xfrm>
          <a:prstGeom prst="rect">
            <a:avLst/>
          </a:prstGeom>
        </p:spPr>
      </p:pic>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7765588" cy="4581331"/>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98" y="3075875"/>
            <a:ext cx="8413101" cy="3707480"/>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6" y="244540"/>
            <a:ext cx="4537123" cy="400110"/>
          </a:xfrm>
          <a:prstGeom prst="rect">
            <a:avLst/>
          </a:prstGeom>
          <a:noFill/>
        </p:spPr>
        <p:txBody>
          <a:bodyPr wrap="square" rtlCol="0">
            <a:spAutoFit/>
          </a:bodyPr>
          <a:lstStyle/>
          <a:p>
            <a:pPr algn="ctr"/>
            <a:r>
              <a:rPr lang="en-US" sz="2000" dirty="0">
                <a:solidFill>
                  <a:schemeClr val="bg1"/>
                </a:solidFill>
                <a:latin typeface="Arial Nova Cond" panose="020B0506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9">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6CDA040B-1640-40C1-9F6E-E443CAF61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6" y="643465"/>
            <a:ext cx="8920411" cy="5506164"/>
          </a:xfrm>
          <a:prstGeom prst="rect">
            <a:avLst/>
          </a:prstGeom>
          <a:noFill/>
        </p:spPr>
      </p:pic>
      <p:sp>
        <p:nvSpPr>
          <p:cNvPr id="8" name="TextBox 7">
            <a:extLst>
              <a:ext uri="{FF2B5EF4-FFF2-40B4-BE49-F238E27FC236}">
                <a16:creationId xmlns:a16="http://schemas.microsoft.com/office/drawing/2014/main" id="{ACF1E7B5-C0DA-4E47-91BC-29433A5E6220}"/>
              </a:ext>
            </a:extLst>
          </p:cNvPr>
          <p:cNvSpPr txBox="1"/>
          <p:nvPr/>
        </p:nvSpPr>
        <p:spPr>
          <a:xfrm>
            <a:off x="4254758" y="6109512"/>
            <a:ext cx="6727372" cy="523220"/>
          </a:xfrm>
          <a:prstGeom prst="rect">
            <a:avLst/>
          </a:prstGeom>
          <a:noFill/>
        </p:spPr>
        <p:txBody>
          <a:bodyPr wrap="square" rtlCol="0">
            <a:spAutoFit/>
          </a:bodyPr>
          <a:lstStyle/>
          <a:p>
            <a:r>
              <a:rPr lang="en-US" sz="2800" i="1" dirty="0">
                <a:solidFill>
                  <a:srgbClr val="FF0000"/>
                </a:solidFill>
                <a:latin typeface="Arial Nova Light" panose="020B0304020202020204" pitchFamily="34" charset="0"/>
              </a:rPr>
              <a:t>Assumptions for Linearity not met</a:t>
            </a:r>
          </a:p>
        </p:txBody>
      </p:sp>
    </p:spTree>
    <p:extLst>
      <p:ext uri="{BB962C8B-B14F-4D97-AF65-F5344CB8AC3E}">
        <p14:creationId xmlns:p14="http://schemas.microsoft.com/office/powerpoint/2010/main" val="217732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low confidence">
            <a:extLst>
              <a:ext uri="{FF2B5EF4-FFF2-40B4-BE49-F238E27FC236}">
                <a16:creationId xmlns:a16="http://schemas.microsoft.com/office/drawing/2014/main" id="{9BABFF8B-B27F-4F28-9503-BB8E02AFE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53" y="67808"/>
            <a:ext cx="11185817" cy="6442466"/>
          </a:xfrm>
          <a:prstGeom prst="rect">
            <a:avLst/>
          </a:prstGeom>
        </p:spPr>
      </p:pic>
      <p:sp>
        <p:nvSpPr>
          <p:cNvPr id="4" name="Rectangle 3">
            <a:extLst>
              <a:ext uri="{FF2B5EF4-FFF2-40B4-BE49-F238E27FC236}">
                <a16:creationId xmlns:a16="http://schemas.microsoft.com/office/drawing/2014/main" id="{0A61A8D6-903D-41C2-B17C-5A8D44A8A92B}"/>
              </a:ext>
            </a:extLst>
          </p:cNvPr>
          <p:cNvSpPr/>
          <p:nvPr/>
        </p:nvSpPr>
        <p:spPr>
          <a:xfrm>
            <a:off x="225686" y="3062897"/>
            <a:ext cx="11585336" cy="923330"/>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Nova" panose="020B0504020202020204" pitchFamily="34" charset="0"/>
              </a:rPr>
              <a:t>Was the interpretation true??</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75787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29"/>
            <a:ext cx="9401175" cy="5414972"/>
          </a:xfrm>
          <a:prstGeom prst="rect">
            <a:avLst/>
          </a:prstGeom>
        </p:spPr>
      </p:pic>
      <p:pic>
        <p:nvPicPr>
          <p:cNvPr id="1026" name="Picture 2">
            <a:extLst>
              <a:ext uri="{FF2B5EF4-FFF2-40B4-BE49-F238E27FC236}">
                <a16:creationId xmlns:a16="http://schemas.microsoft.com/office/drawing/2014/main" id="{E8B4FFDD-44F5-47F5-A7B1-8A82E033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41" y="1378748"/>
            <a:ext cx="4018359"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5E704-D3C6-402E-9BD9-9ABF29C33A3B}"/>
              </a:ext>
            </a:extLst>
          </p:cNvPr>
          <p:cNvSpPr txBox="1"/>
          <p:nvPr/>
        </p:nvSpPr>
        <p:spPr>
          <a:xfrm>
            <a:off x="1656185" y="5765878"/>
            <a:ext cx="5131836" cy="707886"/>
          </a:xfrm>
          <a:prstGeom prst="rect">
            <a:avLst/>
          </a:prstGeom>
          <a:noFill/>
        </p:spPr>
        <p:txBody>
          <a:bodyPr wrap="square" rtlCol="0">
            <a:spAutoFit/>
          </a:bodyPr>
          <a:lstStyle/>
          <a:p>
            <a:r>
              <a:rPr lang="en-US" sz="2000" b="0" i="0" dirty="0">
                <a:effectLst/>
                <a:latin typeface="Arial Rounded MT Bold" panose="020F0704030504030204" pitchFamily="34" charset="0"/>
              </a:rPr>
              <a:t>Majority of the companies have a rating between a 3 and 4.</a:t>
            </a:r>
            <a:endParaRPr lang="en-US" sz="2000" dirty="0">
              <a:latin typeface="Arial Rounded MT Bold" panose="020F0704030504030204" pitchFamily="34" charset="0"/>
            </a:endParaRPr>
          </a:p>
        </p:txBody>
      </p:sp>
      <p:pic>
        <p:nvPicPr>
          <p:cNvPr id="1028" name="Picture 4">
            <a:extLst>
              <a:ext uri="{FF2B5EF4-FFF2-40B4-BE49-F238E27FC236}">
                <a16:creationId xmlns:a16="http://schemas.microsoft.com/office/drawing/2014/main" id="{41C5AD92-5CD4-4726-85F4-6EA96D187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634" y="4167196"/>
            <a:ext cx="394564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E9A44313-0EF4-49BC-9364-CD6C1E0E9C85}"/>
              </a:ext>
            </a:extLst>
          </p:cNvPr>
          <p:cNvSpPr/>
          <p:nvPr/>
        </p:nvSpPr>
        <p:spPr>
          <a:xfrm>
            <a:off x="1306286" y="5414973"/>
            <a:ext cx="5645021" cy="1409698"/>
          </a:xfrm>
          <a:prstGeom prst="fram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8576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2B1A84A8-BE65-4B12-841B-460573642C21}"/>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0" y="2975799"/>
            <a:ext cx="10286904" cy="3425550"/>
          </a:xfrm>
          <a:prstGeom prst="rect">
            <a:avLst/>
          </a:prstGeom>
          <a:solidFill>
            <a:schemeClr val="accent2">
              <a:alpha val="80000"/>
            </a:schemeClr>
          </a:solidFill>
        </p:spPr>
      </p:pic>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2196"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8" name="Straight Connector 107">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1">
            <a:extLst>
              <a:ext uri="{FF2B5EF4-FFF2-40B4-BE49-F238E27FC236}">
                <a16:creationId xmlns:a16="http://schemas.microsoft.com/office/drawing/2014/main" id="{AC1BDD41-D751-4647-B04A-6BD73B5014DB}"/>
              </a:ext>
            </a:extLst>
          </p:cNvPr>
          <p:cNvSpPr txBox="1"/>
          <p:nvPr/>
        </p:nvSpPr>
        <p:spPr>
          <a:xfrm>
            <a:off x="5191124" y="0"/>
            <a:ext cx="6505575" cy="6858000"/>
          </a:xfrm>
          <a:prstGeom prst="rect">
            <a:avLst/>
          </a:prstGeom>
        </p:spPr>
        <p:txBody>
          <a:bodyPr vert="horz" lIns="45720" tIns="45720" rIns="45720" bIns="45720" rtlCol="0" anchor="ctr">
            <a:normAutofit/>
          </a:bodyPr>
          <a:lstStyle/>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(Intercept)        spark          </a:t>
            </a:r>
            <a:r>
              <a:rPr lang="en-US" sz="1400" dirty="0" err="1"/>
              <a:t>aws</a:t>
            </a:r>
            <a:r>
              <a:rPr lang="en-US" sz="1400" dirty="0"/>
              <a:t>       tensor           bi        mongo    </a:t>
            </a:r>
            <a:r>
              <a:rPr lang="en-US" sz="1400" dirty="0" err="1"/>
              <a:t>google_an</a:t>
            </a:r>
            <a:r>
              <a:rPr lang="en-US" sz="1400" dirty="0"/>
              <a:t>  </a:t>
            </a:r>
          </a:p>
          <a:p>
            <a:pPr>
              <a:lnSpc>
                <a:spcPct val="90000"/>
              </a:lnSpc>
              <a:buClr>
                <a:schemeClr val="accent1"/>
              </a:buClr>
            </a:pPr>
            <a:r>
              <a:rPr lang="en-US" sz="1400" dirty="0"/>
              <a:t>      5.049       -1.677       -1.091        1.486        1.201        3.634        7.819  </a:t>
            </a:r>
          </a:p>
          <a:p>
            <a:pPr>
              <a:lnSpc>
                <a:spcPct val="90000"/>
              </a:lnSpc>
              <a:buClr>
                <a:schemeClr val="accent1"/>
              </a:buClr>
            </a:pPr>
            <a:endParaRPr lang="en-US" sz="1400" dirty="0"/>
          </a:p>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Residuals:</a:t>
            </a:r>
          </a:p>
          <a:p>
            <a:pPr>
              <a:lnSpc>
                <a:spcPct val="90000"/>
              </a:lnSpc>
              <a:buClr>
                <a:schemeClr val="accent1"/>
              </a:buClr>
            </a:pPr>
            <a:r>
              <a:rPr lang="en-US" sz="1400" dirty="0"/>
              <a:t>   Min     1Q Median     3Q    Max </a:t>
            </a:r>
          </a:p>
          <a:p>
            <a:pPr>
              <a:lnSpc>
                <a:spcPct val="90000"/>
              </a:lnSpc>
              <a:buClr>
                <a:schemeClr val="accent1"/>
              </a:buClr>
            </a:pPr>
            <a:r>
              <a:rPr lang="en-US" sz="1400" dirty="0"/>
              <a:t>-9.868 -3.049 -1.049  1.951 21.628 </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            Estimate Std. Error t value </a:t>
            </a:r>
            <a:r>
              <a:rPr lang="en-US" sz="1400" dirty="0" err="1"/>
              <a:t>Pr</a:t>
            </a:r>
            <a:r>
              <a:rPr lang="en-US" sz="1400" dirty="0"/>
              <a:t>(&gt;|t|)    </a:t>
            </a:r>
          </a:p>
          <a:p>
            <a:pPr>
              <a:lnSpc>
                <a:spcPct val="90000"/>
              </a:lnSpc>
              <a:buClr>
                <a:schemeClr val="accent1"/>
              </a:buClr>
            </a:pPr>
            <a:r>
              <a:rPr lang="en-US" sz="1400" dirty="0"/>
              <a:t>(Intercept)   5.0488     0.2104  23.994  &lt; 2e-16 ***</a:t>
            </a:r>
          </a:p>
          <a:p>
            <a:pPr>
              <a:lnSpc>
                <a:spcPct val="90000"/>
              </a:lnSpc>
              <a:buClr>
                <a:schemeClr val="accent1"/>
              </a:buClr>
            </a:pPr>
            <a:r>
              <a:rPr lang="en-US" sz="1400" dirty="0"/>
              <a:t>spark        -1.6768     0.4324  -3.878 0.000115 ***</a:t>
            </a:r>
          </a:p>
          <a:p>
            <a:pPr>
              <a:lnSpc>
                <a:spcPct val="90000"/>
              </a:lnSpc>
              <a:buClr>
                <a:schemeClr val="accent1"/>
              </a:buClr>
            </a:pPr>
            <a:r>
              <a:rPr lang="en-US" sz="1400" dirty="0" err="1"/>
              <a:t>aws</a:t>
            </a:r>
            <a:r>
              <a:rPr lang="en-US" sz="1400" dirty="0"/>
              <a:t>          -1.0909     0.4105  -2.658 0.008042 ** </a:t>
            </a:r>
          </a:p>
          <a:p>
            <a:pPr>
              <a:lnSpc>
                <a:spcPct val="90000"/>
              </a:lnSpc>
              <a:buClr>
                <a:schemeClr val="accent1"/>
              </a:buClr>
            </a:pPr>
            <a:r>
              <a:rPr lang="en-US" sz="1400" dirty="0"/>
              <a:t>tensor        1.4865     0.5765   2.579 0.010114 *  </a:t>
            </a:r>
          </a:p>
          <a:p>
            <a:pPr>
              <a:lnSpc>
                <a:spcPct val="90000"/>
              </a:lnSpc>
              <a:buClr>
                <a:schemeClr val="accent1"/>
              </a:buClr>
            </a:pPr>
            <a:r>
              <a:rPr lang="en-US" sz="1400" dirty="0"/>
              <a:t>bi            1.2013     0.6263   1.918 0.055489 .  </a:t>
            </a:r>
          </a:p>
          <a:p>
            <a:pPr>
              <a:lnSpc>
                <a:spcPct val="90000"/>
              </a:lnSpc>
              <a:buClr>
                <a:schemeClr val="accent1"/>
              </a:buClr>
            </a:pPr>
            <a:r>
              <a:rPr lang="en-US" sz="1400" dirty="0"/>
              <a:t>mongo         3.6342     0.7846   4.632 4.29e-06 ***</a:t>
            </a:r>
          </a:p>
          <a:p>
            <a:pPr>
              <a:lnSpc>
                <a:spcPct val="90000"/>
              </a:lnSpc>
              <a:buClr>
                <a:schemeClr val="accent1"/>
              </a:buClr>
            </a:pPr>
            <a:r>
              <a:rPr lang="en-US" sz="1400" dirty="0" err="1"/>
              <a:t>google_an</a:t>
            </a:r>
            <a:r>
              <a:rPr lang="en-US" sz="1400" dirty="0"/>
              <a:t>     7.8193     1.2132   6.445 2.10e-10 ***</a:t>
            </a:r>
          </a:p>
          <a:p>
            <a:pPr>
              <a:lnSpc>
                <a:spcPct val="90000"/>
              </a:lnSpc>
              <a:buClr>
                <a:schemeClr val="accent1"/>
              </a:buClr>
            </a:pPr>
            <a:r>
              <a:rPr lang="en-US" sz="1400" dirty="0"/>
              <a:t>---</a:t>
            </a:r>
          </a:p>
          <a:p>
            <a:pPr>
              <a:lnSpc>
                <a:spcPct val="90000"/>
              </a:lnSpc>
              <a:buClr>
                <a:schemeClr val="accent1"/>
              </a:buClr>
            </a:pPr>
            <a:r>
              <a:rPr lang="en-US" sz="1400" dirty="0" err="1"/>
              <a:t>Signif</a:t>
            </a:r>
            <a:r>
              <a:rPr lang="en-US" sz="1400" dirty="0"/>
              <a:t>. codes:  0 ‘***’ 0.001 ‘**’ 0.01 ‘*’ 0.05 ‘.’ 0.1 ‘ ’ 1</a:t>
            </a:r>
          </a:p>
          <a:p>
            <a:pPr>
              <a:lnSpc>
                <a:spcPct val="90000"/>
              </a:lnSpc>
              <a:buClr>
                <a:schemeClr val="accent1"/>
              </a:buClr>
            </a:pPr>
            <a:endParaRPr lang="en-US" sz="1400" dirty="0"/>
          </a:p>
          <a:p>
            <a:pPr>
              <a:lnSpc>
                <a:spcPct val="90000"/>
              </a:lnSpc>
              <a:buClr>
                <a:schemeClr val="accent1"/>
              </a:buClr>
            </a:pPr>
            <a:r>
              <a:rPr lang="en-US" sz="1400" dirty="0"/>
              <a:t>Residual standard error: 4.475 on 731 degrees of freedom</a:t>
            </a:r>
          </a:p>
          <a:p>
            <a:pPr>
              <a:lnSpc>
                <a:spcPct val="90000"/>
              </a:lnSpc>
              <a:buClr>
                <a:schemeClr val="accent1"/>
              </a:buClr>
            </a:pPr>
            <a:r>
              <a:rPr lang="en-US" sz="1400" dirty="0"/>
              <a:t>  (4 observations deleted due to missingness)</a:t>
            </a:r>
          </a:p>
          <a:p>
            <a:pPr>
              <a:lnSpc>
                <a:spcPct val="90000"/>
              </a:lnSpc>
              <a:buClr>
                <a:schemeClr val="accent1"/>
              </a:buClr>
            </a:pPr>
            <a:r>
              <a:rPr lang="en-US" sz="1400" dirty="0"/>
              <a:t>Multiple R-squared:  0.1135,	Adjusted R-squared:  0.1062 </a:t>
            </a:r>
          </a:p>
          <a:p>
            <a:pPr>
              <a:lnSpc>
                <a:spcPct val="90000"/>
              </a:lnSpc>
              <a:buClr>
                <a:schemeClr val="accent1"/>
              </a:buClr>
            </a:pPr>
            <a:r>
              <a:rPr lang="en-US" sz="1400" dirty="0"/>
              <a:t>F-statistic:  15.6 on 6 and 731 DF,  p-value: &lt; 2.2e-16</a:t>
            </a:r>
          </a:p>
        </p:txBody>
      </p:sp>
      <p:sp>
        <p:nvSpPr>
          <p:cNvPr id="2" name="TextBox 1">
            <a:extLst>
              <a:ext uri="{FF2B5EF4-FFF2-40B4-BE49-F238E27FC236}">
                <a16:creationId xmlns:a16="http://schemas.microsoft.com/office/drawing/2014/main" id="{FAEB2B2A-24E9-415E-96C8-F204F4CC69FF}"/>
              </a:ext>
            </a:extLst>
          </p:cNvPr>
          <p:cNvSpPr txBox="1"/>
          <p:nvPr/>
        </p:nvSpPr>
        <p:spPr>
          <a:xfrm>
            <a:off x="495301" y="3542174"/>
            <a:ext cx="3747992" cy="923330"/>
          </a:xfrm>
          <a:prstGeom prst="rect">
            <a:avLst/>
          </a:prstGeom>
          <a:noFill/>
        </p:spPr>
        <p:txBody>
          <a:bodyPr wrap="square" rtlCol="0">
            <a:spAutoFit/>
          </a:bodyPr>
          <a:lstStyle/>
          <a:p>
            <a:r>
              <a:rPr lang="en-US" i="1" dirty="0">
                <a:latin typeface="Avenir Next LT Pro Light" panose="020B0304020202020204" pitchFamily="34" charset="0"/>
              </a:rPr>
              <a:t>Which of the job skill would make a difference in the analysis we make? What are the </a:t>
            </a:r>
            <a:r>
              <a:rPr lang="en-US" b="1" i="1" dirty="0">
                <a:latin typeface="Avenir Next LT Pro Light" panose="020B0304020202020204" pitchFamily="34" charset="0"/>
              </a:rPr>
              <a:t>Predictors</a:t>
            </a:r>
            <a:endParaRPr lang="en-US" i="1" dirty="0">
              <a:latin typeface="Avenir Next LT Pro Light" panose="020B0304020202020204" pitchFamily="34" charset="0"/>
            </a:endParaRPr>
          </a:p>
        </p:txBody>
      </p:sp>
      <p:sp>
        <p:nvSpPr>
          <p:cNvPr id="3" name="TextBox 2">
            <a:extLst>
              <a:ext uri="{FF2B5EF4-FFF2-40B4-BE49-F238E27FC236}">
                <a16:creationId xmlns:a16="http://schemas.microsoft.com/office/drawing/2014/main" id="{857BFBEE-9CDA-422B-AC38-F4F25E30D90A}"/>
              </a:ext>
            </a:extLst>
          </p:cNvPr>
          <p:cNvSpPr txBox="1"/>
          <p:nvPr/>
        </p:nvSpPr>
        <p:spPr>
          <a:xfrm>
            <a:off x="-2" y="658761"/>
            <a:ext cx="4695819" cy="769441"/>
          </a:xfrm>
          <a:prstGeom prst="rect">
            <a:avLst/>
          </a:prstGeom>
          <a:noFill/>
          <a:effectLst>
            <a:glow rad="228600">
              <a:schemeClr val="accent5">
                <a:satMod val="175000"/>
                <a:alpha val="40000"/>
              </a:schemeClr>
            </a:glow>
            <a:outerShdw blurRad="50800" dist="38100" dir="13500000" algn="br" rotWithShape="0">
              <a:prstClr val="black">
                <a:alpha val="40000"/>
              </a:prstClr>
            </a:outerShdw>
          </a:effectLst>
          <a:scene3d>
            <a:camera prst="isometricOffAxis1Right"/>
            <a:lightRig rig="threePt" dir="t"/>
          </a:scene3d>
          <a:sp3d>
            <a:bevelT prst="relaxedInset"/>
          </a:sp3d>
        </p:spPr>
        <p:txBody>
          <a:bodyPr wrap="square" rtlCol="0">
            <a:spAutoFit/>
          </a:bodyPr>
          <a:lstStyle/>
          <a:p>
            <a:r>
              <a:rPr lang="en-US" sz="4400" dirty="0">
                <a:solidFill>
                  <a:schemeClr val="accent1"/>
                </a:solidFill>
                <a:latin typeface="Arial Nova" panose="020B0504020202020204" pitchFamily="34" charset="0"/>
              </a:rPr>
              <a:t>Make it or Break it</a:t>
            </a:r>
          </a:p>
        </p:txBody>
      </p:sp>
      <p:pic>
        <p:nvPicPr>
          <p:cNvPr id="4" name="Picture 3">
            <a:extLst>
              <a:ext uri="{FF2B5EF4-FFF2-40B4-BE49-F238E27FC236}">
                <a16:creationId xmlns:a16="http://schemas.microsoft.com/office/drawing/2014/main" id="{D8D9C8FF-C0DA-4C01-B1C6-75D5B18F13EB}"/>
              </a:ext>
            </a:extLst>
          </p:cNvPr>
          <p:cNvPicPr>
            <a:picLocks noChangeAspect="1"/>
          </p:cNvPicPr>
          <p:nvPr/>
        </p:nvPicPr>
        <p:blipFill>
          <a:blip r:embed="rId2"/>
          <a:stretch>
            <a:fillRect/>
          </a:stretch>
        </p:blipFill>
        <p:spPr>
          <a:xfrm>
            <a:off x="9413676" y="2503216"/>
            <a:ext cx="2530674" cy="1962288"/>
          </a:xfrm>
          <a:prstGeom prst="rect">
            <a:avLst/>
          </a:prstGeom>
        </p:spPr>
      </p:pic>
    </p:spTree>
    <p:extLst>
      <p:ext uri="{BB962C8B-B14F-4D97-AF65-F5344CB8AC3E}">
        <p14:creationId xmlns:p14="http://schemas.microsoft.com/office/powerpoint/2010/main" val="26457686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F5C224-298C-4E7A-A41F-BA6A1057BC60}"/>
              </a:ext>
            </a:extLst>
          </p:cNvPr>
          <p:cNvSpPr txBox="1"/>
          <p:nvPr/>
        </p:nvSpPr>
        <p:spPr>
          <a:xfrm>
            <a:off x="0" y="58847"/>
            <a:ext cx="12192000" cy="5909310"/>
          </a:xfrm>
          <a:prstGeom prst="rect">
            <a:avLst/>
          </a:prstGeom>
          <a:noFill/>
        </p:spPr>
        <p:txBody>
          <a:bodyPr wrap="square">
            <a:spAutoFit/>
          </a:bodyPr>
          <a:lstStyle/>
          <a:p>
            <a:r>
              <a:rPr lang="en-US" sz="2400" b="1" dirty="0"/>
              <a:t>Top 5 companies that had the most counts:</a:t>
            </a:r>
          </a:p>
          <a:p>
            <a:pPr marL="342900" indent="-342900">
              <a:buAutoNum type="arabicPeriod"/>
            </a:pPr>
            <a:r>
              <a:rPr lang="en-US" b="1" dirty="0"/>
              <a:t>Mass Mutual is an insurance company in Spring Field, Massachusetts.  They are deal with life insurance, retirement, college and home budgeting plans.</a:t>
            </a:r>
          </a:p>
          <a:p>
            <a:pPr marL="342900" indent="-342900">
              <a:buAutoNum type="arabicPeriod"/>
            </a:pPr>
            <a:endParaRPr lang="en-US" b="1" dirty="0"/>
          </a:p>
          <a:p>
            <a:pPr marL="342900" indent="-342900">
              <a:buAutoNum type="arabicPeriod"/>
            </a:pPr>
            <a:r>
              <a:rPr lang="en-US" b="1" dirty="0"/>
              <a:t>Reynolds American is a Research Tobacco company in Winston-Salem, NC. They are the subsidy company to the British American Tobacco P.L.S and parent to the products of Newport, Camel, Snus and some others.</a:t>
            </a:r>
          </a:p>
          <a:p>
            <a:pPr marL="342900" indent="-342900">
              <a:buAutoNum type="arabicPeriod"/>
            </a:pPr>
            <a:endParaRPr lang="en-US" b="1" dirty="0"/>
          </a:p>
          <a:p>
            <a:pPr marL="342900" indent="-342900">
              <a:buAutoNum type="arabicPeriod"/>
            </a:pPr>
            <a:r>
              <a:rPr lang="en-US" b="1" dirty="0"/>
              <a:t>Takeda Pharmaceuticals is a Japan owned company that has world wide officed in US, Europe, and Canada. The US company is in Lexington, MA.  They focus research on oncology, rare diseases, neuroscience, gastroenterology, plasma-derived Therapy, and vaccines. </a:t>
            </a:r>
          </a:p>
          <a:p>
            <a:pPr marL="342900" indent="-342900">
              <a:buAutoNum type="arabicPeriod"/>
            </a:pPr>
            <a:endParaRPr lang="en-US" b="1" dirty="0"/>
          </a:p>
          <a:p>
            <a:pPr marL="342900" indent="-342900">
              <a:buAutoNum type="arabicPeriod"/>
            </a:pPr>
            <a:r>
              <a:rPr lang="en-US" b="1" dirty="0"/>
              <a:t>Software Engineering Institute is a research and development center sponsored by the US Dept. of Defense in Pittsburg, PA.  SEI has delivered innovative methods, tools, algorithms, and frameworks to meet current software and cybersecurity needs and provide a foundation for combating future ones.</a:t>
            </a:r>
          </a:p>
          <a:p>
            <a:pPr marL="342900" indent="-342900">
              <a:buAutoNum type="arabicPeriod"/>
            </a:pPr>
            <a:endParaRPr lang="en-US" b="1" dirty="0"/>
          </a:p>
          <a:p>
            <a:pPr marL="342900" indent="-342900">
              <a:buAutoNum type="arabicPeriod"/>
            </a:pPr>
            <a:r>
              <a:rPr lang="en-US" b="1" dirty="0"/>
              <a:t>PNNL is a research facility in Washington State. PNNL’s core capabilities are organized into five areas:</a:t>
            </a:r>
          </a:p>
          <a:p>
            <a:r>
              <a:rPr lang="en-US" b="1" dirty="0"/>
              <a:t>	</a:t>
            </a:r>
            <a:r>
              <a:rPr lang="en-US" sz="1600" b="1" dirty="0"/>
              <a:t> &gt; 1.  Chemical and Materials Sciences, </a:t>
            </a:r>
          </a:p>
          <a:p>
            <a:r>
              <a:rPr lang="en-US" sz="1600" b="1" dirty="0"/>
              <a:t>	 &gt; 2. Computational and Mathematical Sciences,</a:t>
            </a:r>
          </a:p>
          <a:p>
            <a:r>
              <a:rPr lang="en-US" sz="1600" b="1" dirty="0"/>
              <a:t>	 &gt; 3. Earth and Biological Sciences, </a:t>
            </a:r>
          </a:p>
          <a:p>
            <a:r>
              <a:rPr lang="en-US" sz="1600" b="1" dirty="0"/>
              <a:t>	 &gt; 4. Engineering, and </a:t>
            </a:r>
          </a:p>
          <a:p>
            <a:r>
              <a:rPr lang="en-US" sz="1600" b="1" dirty="0"/>
              <a:t>	 &gt; 5. User Facilities and Advanced Instrumentation</a:t>
            </a:r>
            <a:r>
              <a:rPr lang="en-US" dirty="0"/>
              <a:t>.</a:t>
            </a:r>
          </a:p>
        </p:txBody>
      </p:sp>
    </p:spTree>
    <p:extLst>
      <p:ext uri="{BB962C8B-B14F-4D97-AF65-F5344CB8AC3E}">
        <p14:creationId xmlns:p14="http://schemas.microsoft.com/office/powerpoint/2010/main" val="37939471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2E0D896C-652C-4406-BBE6-EBB4438F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11548533" cy="4572002"/>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1">
            <a:extLst>
              <a:ext uri="{FF2B5EF4-FFF2-40B4-BE49-F238E27FC236}">
                <a16:creationId xmlns:a16="http://schemas.microsoft.com/office/drawing/2014/main" id="{FBA4F5A5-3286-49DD-BFF5-7E363C8C23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81600" y="644652"/>
            <a:ext cx="0" cy="6213348"/>
          </a:xfrm>
          <a:prstGeom prst="line">
            <a:avLst/>
          </a:prstGeom>
          <a:ln w="19050">
            <a:solidFill>
              <a:srgbClr val="FF9700"/>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6F1DD8FC-D2F9-4B07-94CA-94A1C11D56E0}"/>
              </a:ext>
            </a:extLst>
          </p:cNvPr>
          <p:cNvPicPr>
            <a:picLocks noChangeAspect="1"/>
          </p:cNvPicPr>
          <p:nvPr/>
        </p:nvPicPr>
        <p:blipFill rotWithShape="1">
          <a:blip r:embed="rId2">
            <a:extLst>
              <a:ext uri="{28A0092B-C50C-407E-A947-70E740481C1C}">
                <a14:useLocalDpi xmlns:a14="http://schemas.microsoft.com/office/drawing/2010/main" val="0"/>
              </a:ext>
            </a:extLst>
          </a:blip>
          <a:srcRect t="8649" r="-3" b="-3"/>
          <a:stretch/>
        </p:blipFill>
        <p:spPr>
          <a:xfrm>
            <a:off x="1603334" y="643467"/>
            <a:ext cx="9798092" cy="5155117"/>
          </a:xfrm>
          <a:prstGeom prst="rect">
            <a:avLst/>
          </a:prstGeom>
        </p:spPr>
      </p:pic>
    </p:spTree>
    <p:extLst>
      <p:ext uri="{BB962C8B-B14F-4D97-AF65-F5344CB8AC3E}">
        <p14:creationId xmlns:p14="http://schemas.microsoft.com/office/powerpoint/2010/main" val="2786945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Who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825" t="6830" r="3915"/>
          <a:stretch/>
        </p:blipFill>
        <p:spPr>
          <a:xfrm>
            <a:off x="2987792" y="480060"/>
            <a:ext cx="8727196" cy="5375551"/>
          </a:xfrm>
          <a:prstGeom prst="rect">
            <a:avLst/>
          </a:prstGeom>
          <a:noFill/>
        </p:spPr>
      </p:pic>
      <p:pic>
        <p:nvPicPr>
          <p:cNvPr id="9" name="Picture 8" descr=" picture containing tree, dark, image&#10;&#10;Description automatically generated">
            <a:extLst>
              <a:ext uri="{FF2B5EF4-FFF2-40B4-BE49-F238E27FC236}">
                <a16:creationId xmlns:a16="http://schemas.microsoft.com/office/drawing/2014/main" id="{819502E8-E5E0-4B40-B415-FFBDD0795F5F}"/>
              </a:ext>
            </a:extLst>
          </p:cNvPr>
          <p:cNvPicPr>
            <a:picLocks noChangeAspect="1"/>
          </p:cNvPicPr>
          <p:nvPr/>
        </p:nvPicPr>
        <p:blipFill>
          <a:blip r:embed="rId3">
            <a:alphaModFix amt="18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2178" y="597583"/>
            <a:ext cx="10867644" cy="5662833"/>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10382251" y="2504434"/>
            <a:ext cx="1332737" cy="260492"/>
          </a:xfrm>
          <a:prstGeom prst="rect">
            <a:avLst/>
          </a:prstGeom>
        </p:spPr>
        <p:txBody>
          <a:bodyPr>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1400" dirty="0">
                <a:solidFill>
                  <a:srgbClr val="6B9F25"/>
                </a:solidFill>
                <a:hlinkClick r:id="rId5">
                  <a:extLst>
                    <a:ext uri="{A12FA001-AC4F-418D-AE19-62706E023703}">
                      <ahyp:hlinkClr xmlns:ahyp="http://schemas.microsoft.com/office/drawing/2018/hyperlinkcolor" val="tx"/>
                    </a:ext>
                  </a:extLst>
                </a:hlinkClick>
              </a:rPr>
              <a:t>Bubble graph</a:t>
            </a:r>
            <a:endParaRPr lang="en-us" sz="1400" dirty="0">
              <a:solidFill>
                <a:schemeClr val="accent1"/>
              </a:solidFill>
              <a:hlinkClick r:id="rId5">
                <a:extLst>
                  <a:ext uri="{A12FA001-AC4F-418D-AE19-62706E023703}">
                    <ahyp:hlinkClr xmlns:ahyp="http://schemas.microsoft.com/office/drawing/2018/hyperlinkcolor" val="tx"/>
                  </a:ext>
                </a:extLst>
              </a:hlinkClick>
            </a:endParaRPr>
          </a:p>
        </p:txBody>
      </p:sp>
      <p:sp>
        <p:nvSpPr>
          <p:cNvPr id="11" name="TextBox 10">
            <a:extLst>
              <a:ext uri="{FF2B5EF4-FFF2-40B4-BE49-F238E27FC236}">
                <a16:creationId xmlns:a16="http://schemas.microsoft.com/office/drawing/2014/main" id="{7BE86846-F586-4737-B24B-5802500E28BC}"/>
              </a:ext>
            </a:extLst>
          </p:cNvPr>
          <p:cNvSpPr txBox="1"/>
          <p:nvPr/>
        </p:nvSpPr>
        <p:spPr>
          <a:xfrm>
            <a:off x="3490722" y="5800662"/>
            <a:ext cx="4919853" cy="523220"/>
          </a:xfrm>
          <a:prstGeom prst="rect">
            <a:avLst/>
          </a:prstGeom>
          <a:noFill/>
        </p:spPr>
        <p:txBody>
          <a:bodyPr wrap="square" rtlCol="0">
            <a:spAutoFit/>
          </a:bodyPr>
          <a:lstStyle/>
          <a:p>
            <a:r>
              <a:rPr lang="en-US" sz="2800" dirty="0"/>
              <a:t>Not All Companies are in the US</a:t>
            </a:r>
          </a:p>
        </p:txBody>
      </p:sp>
    </p:spTree>
    <p:extLst>
      <p:ext uri="{BB962C8B-B14F-4D97-AF65-F5344CB8AC3E}">
        <p14:creationId xmlns:p14="http://schemas.microsoft.com/office/powerpoint/2010/main" val="41872950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a:xfrm>
            <a:off x="1294716" y="1868407"/>
            <a:ext cx="2437529" cy="483331"/>
          </a:xfrm>
        </p:spPr>
        <p:txBody>
          <a:bodyPr>
            <a:normAutofit/>
          </a:bodyPr>
          <a:lstStyle/>
          <a:p>
            <a:pPr algn="ctr"/>
            <a:r>
              <a:rPr lang="en-US" sz="2000" b="0" dirty="0">
                <a:latin typeface="Daytona Condensed" panose="020B0604020202020204" pitchFamily="34" charset="0"/>
              </a:rPr>
              <a:t>West Coast Salaries</a:t>
            </a:r>
          </a:p>
        </p:txBody>
      </p:sp>
      <p:pic>
        <p:nvPicPr>
          <p:cNvPr id="3" name="Content Placeholder 2" descr="Map&#10;&#10;Description automatically generated">
            <a:extLst>
              <a:ext uri="{FF2B5EF4-FFF2-40B4-BE49-F238E27FC236}">
                <a16:creationId xmlns:a16="http://schemas.microsoft.com/office/drawing/2014/main" id="{2998F70C-529E-489F-A03F-B5FFB922F9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3" t="-1859" r="38687" b="1859"/>
          <a:stretch/>
        </p:blipFill>
        <p:spPr>
          <a:xfrm>
            <a:off x="84860" y="2259232"/>
            <a:ext cx="4847289" cy="4611233"/>
          </a:xfrm>
        </p:spPr>
      </p:pic>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a:xfrm>
            <a:off x="7259851" y="1868407"/>
            <a:ext cx="2779888" cy="455339"/>
          </a:xfrm>
        </p:spPr>
        <p:txBody>
          <a:bodyPr>
            <a:normAutofit/>
          </a:bodyPr>
          <a:lstStyle/>
          <a:p>
            <a:pPr algn="ctr"/>
            <a:r>
              <a:rPr lang="en-US" sz="2000" b="0" dirty="0">
                <a:latin typeface="Daytona Condensed" panose="020B0506030503040204" pitchFamily="34" charset="0"/>
              </a:rPr>
              <a:t>East Coast Salaries</a:t>
            </a:r>
          </a:p>
        </p:txBody>
      </p:sp>
      <p:pic>
        <p:nvPicPr>
          <p:cNvPr id="10" name="Content Placeholder 9" descr="Map&#10;&#10;Description automatically generated">
            <a:extLst>
              <a:ext uri="{FF2B5EF4-FFF2-40B4-BE49-F238E27FC236}">
                <a16:creationId xmlns:a16="http://schemas.microsoft.com/office/drawing/2014/main" id="{C1AB0A02-9095-4F83-9653-68A80028349D}"/>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128"/>
          <a:stretch/>
        </p:blipFill>
        <p:spPr>
          <a:xfrm>
            <a:off x="7259851" y="2323746"/>
            <a:ext cx="4781975" cy="4418824"/>
          </a:xfrm>
        </p:spPr>
      </p:pic>
    </p:spTree>
    <p:extLst>
      <p:ext uri="{BB962C8B-B14F-4D97-AF65-F5344CB8AC3E}">
        <p14:creationId xmlns:p14="http://schemas.microsoft.com/office/powerpoint/2010/main" val="41982524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CD6D1C1C-3F1D-42A6-9A76-6CEAFACB7F9F}"/>
              </a:ext>
            </a:extLst>
          </p:cNvPr>
          <p:cNvPicPr>
            <a:picLocks noChangeAspect="1"/>
          </p:cNvPicPr>
          <p:nvPr/>
        </p:nvPicPr>
        <p:blipFill rotWithShape="1">
          <a:blip r:embed="rId2">
            <a:extLst>
              <a:ext uri="{28A0092B-C50C-407E-A947-70E740481C1C}">
                <a14:useLocalDpi xmlns:a14="http://schemas.microsoft.com/office/drawing/2010/main" val="0"/>
              </a:ext>
            </a:extLst>
          </a:blip>
          <a:srcRect l="11482" t="8558" r="-732" b="-545"/>
          <a:stretch/>
        </p:blipFill>
        <p:spPr>
          <a:xfrm>
            <a:off x="0" y="0"/>
            <a:ext cx="10972800" cy="4742875"/>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1758426023"/>
              </p:ext>
            </p:extLst>
          </p:nvPr>
        </p:nvGraphicFramePr>
        <p:xfrm>
          <a:off x="5895975" y="3552825"/>
          <a:ext cx="6296025" cy="364310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944631" y="5553904"/>
            <a:ext cx="5367130" cy="830997"/>
          </a:xfrm>
          <a:prstGeom prst="rect">
            <a:avLst/>
          </a:prstGeom>
          <a:noFill/>
        </p:spPr>
        <p:txBody>
          <a:bodyPr wrap="square" rtlCol="0">
            <a:spAutoFit/>
          </a:bodyPr>
          <a:lstStyle/>
          <a:p>
            <a:pPr algn="ctr"/>
            <a:r>
              <a:rPr lang="en-US" sz="2400" dirty="0">
                <a:latin typeface="Arial Nova Cond" panose="020B0506020202020204" pitchFamily="34" charset="0"/>
              </a:rPr>
              <a:t>How much could a Data Analyst</a:t>
            </a:r>
          </a:p>
          <a:p>
            <a:pPr algn="ctr"/>
            <a:r>
              <a:rPr lang="en-US" sz="2400" dirty="0">
                <a:latin typeface="Arial Nova Cond" panose="020B0506020202020204" pitchFamily="34" charset="0"/>
              </a:rPr>
              <a:t> make?</a:t>
            </a:r>
          </a:p>
        </p:txBody>
      </p:sp>
    </p:spTree>
    <p:extLst>
      <p:ext uri="{BB962C8B-B14F-4D97-AF65-F5344CB8AC3E}">
        <p14:creationId xmlns:p14="http://schemas.microsoft.com/office/powerpoint/2010/main" val="2405549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000" b="-3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035EEF-779C-446A-B614-B9B77F0ADFF2}"/>
              </a:ext>
            </a:extLst>
          </p:cNvPr>
          <p:cNvSpPr/>
          <p:nvPr/>
        </p:nvSpPr>
        <p:spPr>
          <a:xfrm>
            <a:off x="2093397" y="-166391"/>
            <a:ext cx="5193228" cy="1323439"/>
          </a:xfrm>
          <a:prstGeom prst="rect">
            <a:avLst/>
          </a:prstGeom>
          <a:noFill/>
        </p:spPr>
        <p:txBody>
          <a:bodyPr wrap="square" lIns="91440" tIns="45720" rIns="91440" bIns="45720">
            <a:spAutoFit/>
          </a:bodyPr>
          <a:lstStyle/>
          <a:p>
            <a:pPr algn="ctr"/>
            <a:r>
              <a:rPr lang="en-US"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Conclusion</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333164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4000" r="17000" b="-2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922377-E271-4ADB-9894-6C991EFCF9A6}"/>
              </a:ext>
            </a:extLst>
          </p:cNvPr>
          <p:cNvSpPr txBox="1"/>
          <p:nvPr/>
        </p:nvSpPr>
        <p:spPr>
          <a:xfrm>
            <a:off x="1685925" y="1228725"/>
            <a:ext cx="4410075" cy="1200329"/>
          </a:xfrm>
          <a:prstGeom prst="rect">
            <a:avLst/>
          </a:prstGeom>
          <a:noFill/>
        </p:spPr>
        <p:txBody>
          <a:bodyPr wrap="square" rtlCol="0">
            <a:spAutoFit/>
          </a:bodyPr>
          <a:lstStyle/>
          <a:p>
            <a:r>
              <a:rPr lang="en-US" sz="7200" b="1" dirty="0">
                <a:latin typeface="Arial Nova Light" panose="020B0304020202020204" pitchFamily="34" charset="0"/>
              </a:rPr>
              <a:t>Questions</a:t>
            </a:r>
          </a:p>
        </p:txBody>
      </p:sp>
    </p:spTree>
    <p:extLst>
      <p:ext uri="{BB962C8B-B14F-4D97-AF65-F5344CB8AC3E}">
        <p14:creationId xmlns:p14="http://schemas.microsoft.com/office/powerpoint/2010/main" val="1997833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467361" y="406403"/>
            <a:ext cx="5349352" cy="746743"/>
          </a:xfrm>
        </p:spPr>
        <p:txBody>
          <a:bodyPr vert="horz" lIns="91440" tIns="45720" rIns="91440" bIns="45720" rtlCol="0" anchor="ctr">
            <a:normAutofit fontScale="90000"/>
          </a:bodyPr>
          <a:lstStyle/>
          <a:p>
            <a:pPr algn="ct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Married with three kids.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All girls! Ages 8 (twins) and 17 months.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From Panama City FL but moved to Fargo ND last year. </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I love a challenge and strive to apply 110% in everything I do. </a:t>
            </a: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3240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515573" y="5021575"/>
            <a:ext cx="4123227" cy="1696717"/>
          </a:xfrm>
        </p:spPr>
        <p:txBody>
          <a:bodyPr vert="horz" lIns="91440" tIns="45720" rIns="91440" bIns="45720" rtlCol="0" anchor="ctr">
            <a:normAutofit/>
          </a:bodyPr>
          <a:lstStyle/>
          <a:p>
            <a:pPr algn="ctr"/>
            <a:r>
              <a:rPr lang="en-US" sz="4300" dirty="0">
                <a:solidFill>
                  <a:schemeClr val="tx1"/>
                </a:solidFill>
                <a:latin typeface="Tahoma" panose="020B0604030504040204" pitchFamily="34" charset="0"/>
                <a:ea typeface="Tahoma" panose="020B0604030504040204" pitchFamily="34" charset="0"/>
                <a:cs typeface="Tahoma" panose="020B0604030504040204" pitchFamily="34" charset="0"/>
              </a:rPr>
              <a:t>Lien</a:t>
            </a: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883402" y="3459777"/>
            <a:ext cx="4516920" cy="2938632"/>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Married with three kids.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All Girls! Oldest is 18 yrs. old, middle is 16; and youngest is 9.</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My sister and niece (who is 10 yrs old) live with us.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do everything together.</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 have a BA in Arts.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I’ve been working with children for the past 18 years.</a:t>
            </a: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4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4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dirty="0"/>
              <a:t>Abi Akinlotan</a:t>
            </a:r>
          </a:p>
        </p:txBody>
      </p:sp>
      <p:pic>
        <p:nvPicPr>
          <p:cNvPr id="10" name="Picture 9" descr="A person sitting at a desk&#10;&#10;Description automatically generated with low confidence">
            <a:extLst>
              <a:ext uri="{FF2B5EF4-FFF2-40B4-BE49-F238E27FC236}">
                <a16:creationId xmlns:a16="http://schemas.microsoft.com/office/drawing/2014/main" id="{63A2AEBF-1F33-4152-A50C-F76428A2CC0B}"/>
              </a:ext>
            </a:extLst>
          </p:cNvPr>
          <p:cNvPicPr>
            <a:picLocks noChangeAspect="1"/>
          </p:cNvPicPr>
          <p:nvPr/>
        </p:nvPicPr>
        <p:blipFill rotWithShape="1">
          <a:blip r:embed="rId2">
            <a:extLst>
              <a:ext uri="{28A0092B-C50C-407E-A947-70E740481C1C}">
                <a14:useLocalDpi xmlns:a14="http://schemas.microsoft.com/office/drawing/2010/main" val="0"/>
              </a:ext>
            </a:extLst>
          </a:blip>
          <a:srcRect r="1" b="4919"/>
          <a:stretch/>
        </p:blipFill>
        <p:spPr>
          <a:xfrm>
            <a:off x="20" y="10"/>
            <a:ext cx="4580077" cy="6857990"/>
          </a:xfrm>
          <a:prstGeom prst="rect">
            <a:avLst/>
          </a:prstGeom>
        </p:spPr>
      </p:pic>
      <p:cxnSp>
        <p:nvCxnSpPr>
          <p:cNvPr id="57" name="Straight Connector 5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5116784" y="2546224"/>
            <a:ext cx="5977938" cy="3342747"/>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dirty="0"/>
              <a:t>First of 3 sisters, we are close-knit and very protective of each other.</a:t>
            </a:r>
          </a:p>
          <a:p>
            <a:pPr marL="285750" indent="-285750">
              <a:lnSpc>
                <a:spcPct val="100000"/>
              </a:lnSpc>
              <a:buFont typeface="Calibri" panose="020F0502020204030204" pitchFamily="34" charset="0"/>
              <a:buChar char="•"/>
            </a:pPr>
            <a:r>
              <a:rPr lang="en-US" dirty="0"/>
              <a:t>I have a BSc in Microbiology.</a:t>
            </a:r>
          </a:p>
          <a:p>
            <a:pPr marL="285750" indent="-285750">
              <a:lnSpc>
                <a:spcPct val="100000"/>
              </a:lnSpc>
              <a:buFont typeface="Calibri" panose="020F0502020204030204" pitchFamily="34" charset="0"/>
              <a:buChar char="•"/>
            </a:pPr>
            <a:r>
              <a:rPr lang="en-US" dirty="0"/>
              <a:t>Over the years I have deployed data insights to marketing strategies and to building business solutions. </a:t>
            </a:r>
          </a:p>
          <a:p>
            <a:pPr marL="285750" indent="-285750">
              <a:lnSpc>
                <a:spcPct val="100000"/>
              </a:lnSpc>
              <a:buFont typeface="Calibri" panose="020F0502020204030204" pitchFamily="34" charset="0"/>
              <a:buChar char="•"/>
            </a:pPr>
            <a:r>
              <a:rPr lang="en-US" dirty="0"/>
              <a:t>I currently work in the Healthcare Sector but secretly wish I was either coding or growing a startup.</a:t>
            </a:r>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p:txBody>
      </p:sp>
    </p:spTree>
    <p:extLst>
      <p:ext uri="{BB962C8B-B14F-4D97-AF65-F5344CB8AC3E}">
        <p14:creationId xmlns:p14="http://schemas.microsoft.com/office/powerpoint/2010/main" val="287857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F14D9-EAB5-4391-9DA9-8F0B9FBBD623}"/>
              </a:ext>
            </a:extLst>
          </p:cNvPr>
          <p:cNvSpPr>
            <a:spLocks noGrp="1"/>
          </p:cNvSpPr>
          <p:nvPr>
            <p:ph type="title"/>
          </p:nvPr>
        </p:nvSpPr>
        <p:spPr/>
        <p:txBody>
          <a:bodyPr/>
          <a:lstStyle/>
          <a:p>
            <a:r>
              <a:rPr lang="en-US" dirty="0"/>
              <a:t>Project Background</a:t>
            </a:r>
          </a:p>
        </p:txBody>
      </p:sp>
      <p:sp>
        <p:nvSpPr>
          <p:cNvPr id="6" name="Content Placeholder 5">
            <a:extLst>
              <a:ext uri="{FF2B5EF4-FFF2-40B4-BE49-F238E27FC236}">
                <a16:creationId xmlns:a16="http://schemas.microsoft.com/office/drawing/2014/main" id="{DDEF49B4-78EB-42AE-85C7-7280CF2298BA}"/>
              </a:ext>
            </a:extLst>
          </p:cNvPr>
          <p:cNvSpPr>
            <a:spLocks noGrp="1"/>
          </p:cNvSpPr>
          <p:nvPr>
            <p:ph idx="1"/>
          </p:nvPr>
        </p:nvSpPr>
        <p:spPr>
          <a:xfrm>
            <a:off x="1027747" y="2082804"/>
            <a:ext cx="6471914" cy="3449319"/>
          </a:xfrm>
        </p:spPr>
        <p:txBody>
          <a:bodyPr>
            <a:normAutofit fontScale="92500"/>
          </a:bodyPr>
          <a:lstStyle/>
          <a:p>
            <a:pPr>
              <a:buFont typeface="Wingdings" panose="05000000000000000000" pitchFamily="2" charset="2"/>
              <a:buChar char="§"/>
            </a:pPr>
            <a:r>
              <a:rPr lang="en-US" sz="1600" dirty="0"/>
              <a:t> As fresh graduates and women with similar backgrounds we were curious to explore the Job industry with regards to what was obtainable. We eagerly explored data sets and found this off Kaggle:</a:t>
            </a:r>
          </a:p>
          <a:p>
            <a:pPr>
              <a:buFont typeface="Wingdings" panose="05000000000000000000" pitchFamily="2" charset="2"/>
              <a:buChar char="§"/>
            </a:pPr>
            <a:endParaRPr lang="en-US" sz="1600" b="0" i="0" dirty="0">
              <a:effectLst/>
            </a:endParaRPr>
          </a:p>
          <a:p>
            <a:pPr>
              <a:buFont typeface="Wingdings" panose="05000000000000000000" pitchFamily="2" charset="2"/>
              <a:buChar char="§"/>
            </a:pPr>
            <a:r>
              <a:rPr lang="en-US" sz="1600" b="0" i="0" dirty="0">
                <a:effectLst/>
              </a:rPr>
              <a:t> Our meeting was the beginning of a new relationship and a bigger opportunity to learn from each other while leveraging on our newly acquired skills.</a:t>
            </a:r>
          </a:p>
          <a:p>
            <a:pPr>
              <a:buFont typeface="Wingdings" panose="05000000000000000000" pitchFamily="2" charset="2"/>
              <a:buChar char="§"/>
            </a:pPr>
            <a:r>
              <a:rPr lang="en-US" sz="1600" dirty="0"/>
              <a:t> We visualized data distribution in Tableau, wrangled in Python and R to predict models and run analyses to show that at least one variable has measurable predictive values for the purpose of gathering industry insight.</a:t>
            </a:r>
          </a:p>
        </p:txBody>
      </p:sp>
      <p:sp>
        <p:nvSpPr>
          <p:cNvPr id="7" name="TextBox 6">
            <a:extLst>
              <a:ext uri="{FF2B5EF4-FFF2-40B4-BE49-F238E27FC236}">
                <a16:creationId xmlns:a16="http://schemas.microsoft.com/office/drawing/2014/main" id="{A370EBAA-2E9C-491C-A070-4FC372BE2F05}"/>
              </a:ext>
            </a:extLst>
          </p:cNvPr>
          <p:cNvSpPr txBox="1"/>
          <p:nvPr/>
        </p:nvSpPr>
        <p:spPr>
          <a:xfrm>
            <a:off x="863601" y="3152001"/>
            <a:ext cx="6969749" cy="276999"/>
          </a:xfrm>
          <a:prstGeom prst="rect">
            <a:avLst/>
          </a:prstGeom>
          <a:solidFill>
            <a:schemeClr val="bg1">
              <a:alpha val="87000"/>
            </a:schemeClr>
          </a:solidFill>
        </p:spPr>
        <p:txBody>
          <a:bodyPr wrap="square" rtlCol="0">
            <a:spAutoFit/>
          </a:bodyPr>
          <a:lstStyle/>
          <a:p>
            <a:r>
              <a:rPr lang="en-US" sz="1200" dirty="0">
                <a:hlinkClick r:id="rId2"/>
              </a:rPr>
              <a:t>https://www.kaggle.com/nikhilbhathi/data-scientist-salary-us-glassdoor?select=data_cleaned_2021.csv</a:t>
            </a:r>
            <a:r>
              <a:rPr lang="en-US" sz="1200" dirty="0"/>
              <a:t> </a:t>
            </a:r>
          </a:p>
        </p:txBody>
      </p:sp>
      <p:cxnSp>
        <p:nvCxnSpPr>
          <p:cNvPr id="9" name="Straight Connector 8">
            <a:extLst>
              <a:ext uri="{FF2B5EF4-FFF2-40B4-BE49-F238E27FC236}">
                <a16:creationId xmlns:a16="http://schemas.microsoft.com/office/drawing/2014/main" id="{75AF36E0-9856-4270-A793-512C52952C89}"/>
              </a:ext>
            </a:extLst>
          </p:cNvPr>
          <p:cNvCxnSpPr>
            <a:cxnSpLocks/>
          </p:cNvCxnSpPr>
          <p:nvPr/>
        </p:nvCxnSpPr>
        <p:spPr>
          <a:xfrm>
            <a:off x="7874000" y="2255520"/>
            <a:ext cx="0" cy="3302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5">
            <a:extLst>
              <a:ext uri="{FF2B5EF4-FFF2-40B4-BE49-F238E27FC236}">
                <a16:creationId xmlns:a16="http://schemas.microsoft.com/office/drawing/2014/main" id="{7EB57318-DEF8-4C43-9C10-00D9220C73C8}"/>
              </a:ext>
            </a:extLst>
          </p:cNvPr>
          <p:cNvSpPr txBox="1">
            <a:spLocks/>
          </p:cNvSpPr>
          <p:nvPr/>
        </p:nvSpPr>
        <p:spPr>
          <a:xfrm>
            <a:off x="8402320" y="2103122"/>
            <a:ext cx="2926079" cy="3760891"/>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t>The data set contains the following variables:</a:t>
            </a:r>
          </a:p>
          <a:p>
            <a:pPr>
              <a:buFont typeface="Wingdings" panose="05000000000000000000" pitchFamily="2" charset="2"/>
              <a:buChar char="§"/>
            </a:pPr>
            <a:r>
              <a:rPr lang="en-US" sz="1600" dirty="0"/>
              <a:t>  Average Salary</a:t>
            </a:r>
          </a:p>
          <a:p>
            <a:pPr>
              <a:buFont typeface="Wingdings" panose="05000000000000000000" pitchFamily="2" charset="2"/>
              <a:buChar char="§"/>
            </a:pPr>
            <a:r>
              <a:rPr lang="en-US" sz="1600" dirty="0"/>
              <a:t> Ratings</a:t>
            </a:r>
          </a:p>
          <a:p>
            <a:pPr>
              <a:buFont typeface="Wingdings" panose="05000000000000000000" pitchFamily="2" charset="2"/>
              <a:buChar char="§"/>
            </a:pPr>
            <a:r>
              <a:rPr lang="en-US" sz="1600" dirty="0"/>
              <a:t> Job Titles</a:t>
            </a:r>
          </a:p>
          <a:p>
            <a:pPr>
              <a:buFont typeface="Wingdings" panose="05000000000000000000" pitchFamily="2" charset="2"/>
              <a:buChar char="§"/>
            </a:pPr>
            <a:r>
              <a:rPr lang="en-US" sz="1600" dirty="0"/>
              <a:t> Industry</a:t>
            </a:r>
          </a:p>
          <a:p>
            <a:pPr>
              <a:buFont typeface="Wingdings" panose="05000000000000000000" pitchFamily="2" charset="2"/>
              <a:buChar char="§"/>
            </a:pPr>
            <a:r>
              <a:rPr lang="en-US" sz="1600" dirty="0"/>
              <a:t> Sector</a:t>
            </a:r>
          </a:p>
          <a:p>
            <a:pPr>
              <a:buFont typeface="Wingdings" panose="05000000000000000000" pitchFamily="2" charset="2"/>
              <a:buChar char="§"/>
            </a:pPr>
            <a:r>
              <a:rPr lang="en-US" sz="1600" dirty="0"/>
              <a:t> Age of Company </a:t>
            </a:r>
            <a:r>
              <a:rPr lang="en-US" sz="1600" dirty="0" err="1"/>
              <a:t>e.t.c</a:t>
            </a:r>
            <a:endParaRPr lang="en-US" sz="1600" dirty="0"/>
          </a:p>
          <a:p>
            <a:pPr>
              <a:buFont typeface="Wingdings" panose="05000000000000000000" pitchFamily="2" charset="2"/>
              <a:buChar char="§"/>
            </a:pPr>
            <a:endParaRPr lang="en-US" sz="1600" dirty="0"/>
          </a:p>
        </p:txBody>
      </p:sp>
      <p:pic>
        <p:nvPicPr>
          <p:cNvPr id="17" name="Picture 16" descr="Logo, company name&#10;&#10;Description automatically generated">
            <a:extLst>
              <a:ext uri="{FF2B5EF4-FFF2-40B4-BE49-F238E27FC236}">
                <a16:creationId xmlns:a16="http://schemas.microsoft.com/office/drawing/2014/main" id="{EEF37336-FE18-4D37-9179-313CF36F696A}"/>
              </a:ext>
            </a:extLst>
          </p:cNvPr>
          <p:cNvPicPr>
            <a:picLocks noChangeAspect="1"/>
          </p:cNvPicPr>
          <p:nvPr/>
        </p:nvPicPr>
        <p:blipFill rotWithShape="1">
          <a:blip r:embed="rId3">
            <a:extLst>
              <a:ext uri="{28A0092B-C50C-407E-A947-70E740481C1C}">
                <a14:useLocalDpi xmlns:a14="http://schemas.microsoft.com/office/drawing/2010/main" val="0"/>
              </a:ext>
            </a:extLst>
          </a:blip>
          <a:srcRect b="22442"/>
          <a:stretch/>
        </p:blipFill>
        <p:spPr>
          <a:xfrm>
            <a:off x="950823" y="5877977"/>
            <a:ext cx="1889760" cy="492343"/>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ECBAF7D0-DD6F-4006-A00C-8FE743F8D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7881" y="5781463"/>
            <a:ext cx="898684" cy="598033"/>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35571D7F-4F35-44DE-BA64-C80F4CC88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6426" y="5758491"/>
            <a:ext cx="3023235" cy="624231"/>
          </a:xfrm>
          <a:prstGeom prst="rect">
            <a:avLst/>
          </a:prstGeom>
        </p:spPr>
      </p:pic>
    </p:spTree>
    <p:extLst>
      <p:ext uri="{BB962C8B-B14F-4D97-AF65-F5344CB8AC3E}">
        <p14:creationId xmlns:p14="http://schemas.microsoft.com/office/powerpoint/2010/main" val="11779564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1CC10-1670-40B1-B699-C6CB3D49CD68}"/>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D444DE28-3179-4B2B-AF45-FA5001DC9893}"/>
              </a:ext>
            </a:extLst>
          </p:cNvPr>
          <p:cNvSpPr>
            <a:spLocks noGrp="1"/>
          </p:cNvSpPr>
          <p:nvPr>
            <p:ph idx="1"/>
          </p:nvPr>
        </p:nvSpPr>
        <p:spPr>
          <a:xfrm>
            <a:off x="1097280" y="2108201"/>
            <a:ext cx="4704080" cy="3760891"/>
          </a:xfrm>
        </p:spPr>
        <p:txBody>
          <a:bodyPr/>
          <a:lstStyle/>
          <a:p>
            <a:pPr>
              <a:buFont typeface="Wingdings" panose="05000000000000000000" pitchFamily="2" charset="2"/>
              <a:buChar char="§"/>
            </a:pPr>
            <a:r>
              <a:rPr lang="en-US" dirty="0"/>
              <a:t> Linear Regression</a:t>
            </a:r>
          </a:p>
          <a:p>
            <a:pPr>
              <a:buFont typeface="Wingdings" panose="05000000000000000000" pitchFamily="2" charset="2"/>
              <a:buChar char="§"/>
            </a:pPr>
            <a:r>
              <a:rPr lang="en-US" dirty="0"/>
              <a:t> Stepwise Regression</a:t>
            </a:r>
          </a:p>
          <a:p>
            <a:pPr>
              <a:buFont typeface="Wingdings" panose="05000000000000000000" pitchFamily="2" charset="2"/>
              <a:buChar char="§"/>
            </a:pPr>
            <a:r>
              <a:rPr lang="en-US" dirty="0"/>
              <a:t> Pearson’s Correlation Coefficient</a:t>
            </a:r>
          </a:p>
          <a:p>
            <a:pPr>
              <a:buFont typeface="Wingdings" panose="05000000000000000000" pitchFamily="2" charset="2"/>
              <a:buChar char="§"/>
            </a:pPr>
            <a:r>
              <a:rPr lang="en-US" dirty="0"/>
              <a:t> ANCOVAS</a:t>
            </a:r>
          </a:p>
          <a:p>
            <a:pPr>
              <a:buFont typeface="Wingdings" panose="05000000000000000000" pitchFamily="2" charset="2"/>
              <a:buChar char="§"/>
            </a:pPr>
            <a:r>
              <a:rPr lang="en-US" dirty="0"/>
              <a:t> ANOVA</a:t>
            </a:r>
          </a:p>
          <a:p>
            <a:pPr>
              <a:buFont typeface="Wingdings" panose="05000000000000000000" pitchFamily="2" charset="2"/>
              <a:buChar char="§"/>
            </a:pPr>
            <a:r>
              <a:rPr lang="en-US" dirty="0"/>
              <a:t> Independent t-tests</a:t>
            </a:r>
          </a:p>
          <a:p>
            <a:pPr>
              <a:buFont typeface="Wingdings" panose="05000000000000000000" pitchFamily="2" charset="2"/>
              <a:buChar char="§"/>
            </a:pPr>
            <a:r>
              <a:rPr lang="en-US" dirty="0"/>
              <a:t> Descriptive Statistics</a:t>
            </a:r>
          </a:p>
        </p:txBody>
      </p:sp>
    </p:spTree>
    <p:extLst>
      <p:ext uri="{BB962C8B-B14F-4D97-AF65-F5344CB8AC3E}">
        <p14:creationId xmlns:p14="http://schemas.microsoft.com/office/powerpoint/2010/main" val="190826449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12F09C-A000-4A89-A14F-887C2E0BEC0A}"/>
              </a:ext>
            </a:extLst>
          </p:cNvPr>
          <p:cNvPicPr>
            <a:picLocks noChangeAspect="1"/>
          </p:cNvPicPr>
          <p:nvPr/>
        </p:nvPicPr>
        <p:blipFill>
          <a:blip r:embed="rId2"/>
          <a:stretch>
            <a:fillRect/>
          </a:stretch>
        </p:blipFill>
        <p:spPr>
          <a:xfrm>
            <a:off x="8602824" y="2429381"/>
            <a:ext cx="1632858" cy="1117601"/>
          </a:xfrm>
          <a:prstGeom prst="rect">
            <a:avLst/>
          </a:prstGeom>
        </p:spPr>
      </p:pic>
      <p:pic>
        <p:nvPicPr>
          <p:cNvPr id="8" name="Picture 7">
            <a:extLst>
              <a:ext uri="{FF2B5EF4-FFF2-40B4-BE49-F238E27FC236}">
                <a16:creationId xmlns:a16="http://schemas.microsoft.com/office/drawing/2014/main" id="{A17C101B-85D2-4C7C-97ED-120F1C4EDEE1}"/>
              </a:ext>
            </a:extLst>
          </p:cNvPr>
          <p:cNvPicPr>
            <a:picLocks noChangeAspect="1"/>
          </p:cNvPicPr>
          <p:nvPr/>
        </p:nvPicPr>
        <p:blipFill>
          <a:blip r:embed="rId3"/>
          <a:stretch>
            <a:fillRect/>
          </a:stretch>
        </p:blipFill>
        <p:spPr>
          <a:xfrm>
            <a:off x="4357007" y="4466232"/>
            <a:ext cx="877467" cy="877467"/>
          </a:xfrm>
          <a:prstGeom prst="rect">
            <a:avLst/>
          </a:prstGeom>
        </p:spPr>
      </p:pic>
      <p:sp>
        <p:nvSpPr>
          <p:cNvPr id="2" name="Title 1">
            <a:extLst>
              <a:ext uri="{FF2B5EF4-FFF2-40B4-BE49-F238E27FC236}">
                <a16:creationId xmlns:a16="http://schemas.microsoft.com/office/drawing/2014/main" id="{ED3B2045-8877-49C6-A2F9-3E4EE7C3CA8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1417DC1-BDBA-46EB-95F0-B1FE5851AA7A}"/>
              </a:ext>
            </a:extLst>
          </p:cNvPr>
          <p:cNvSpPr>
            <a:spLocks noGrp="1"/>
          </p:cNvSpPr>
          <p:nvPr>
            <p:ph idx="1"/>
          </p:nvPr>
        </p:nvSpPr>
        <p:spPr>
          <a:xfrm>
            <a:off x="1097280" y="2118465"/>
            <a:ext cx="3922589" cy="2081244"/>
          </a:xfrm>
          <a:ln>
            <a:solidFill>
              <a:srgbClr val="0070C0"/>
            </a:solidFill>
          </a:ln>
        </p:spPr>
        <p:txBody>
          <a:bodyPr>
            <a:normAutofit lnSpcReduction="10000"/>
          </a:bodyPr>
          <a:lstStyle/>
          <a:p>
            <a:r>
              <a:rPr lang="en-US" b="1" u="sng" dirty="0"/>
              <a:t>We ran test assumptions in R :</a:t>
            </a:r>
          </a:p>
          <a:p>
            <a:pPr>
              <a:lnSpc>
                <a:spcPct val="100000"/>
              </a:lnSpc>
              <a:buClr>
                <a:srgbClr val="002060"/>
              </a:buClr>
              <a:buFont typeface="Arial" panose="020B0604020202020204" pitchFamily="34" charset="0"/>
              <a:buChar char="•"/>
            </a:pPr>
            <a:r>
              <a:rPr lang="en-US" sz="1400" dirty="0"/>
              <a:t> Did skills influence the location</a:t>
            </a:r>
          </a:p>
          <a:p>
            <a:pPr>
              <a:lnSpc>
                <a:spcPct val="100000"/>
              </a:lnSpc>
              <a:spcBef>
                <a:spcPts val="600"/>
              </a:spcBef>
              <a:buClr>
                <a:srgbClr val="002060"/>
              </a:buClr>
              <a:buFont typeface="Arial" panose="020B0604020202020204" pitchFamily="34" charset="0"/>
              <a:buChar char="•"/>
            </a:pPr>
            <a:r>
              <a:rPr lang="en-US" sz="1400" dirty="0"/>
              <a:t> Did the age influence the salary</a:t>
            </a:r>
          </a:p>
          <a:p>
            <a:pPr>
              <a:lnSpc>
                <a:spcPct val="100000"/>
              </a:lnSpc>
              <a:spcBef>
                <a:spcPts val="600"/>
              </a:spcBef>
              <a:buClr>
                <a:srgbClr val="002060"/>
              </a:buClr>
              <a:buFont typeface="Arial" panose="020B0604020202020204" pitchFamily="34" charset="0"/>
              <a:buChar char="•"/>
            </a:pPr>
            <a:r>
              <a:rPr lang="en-US" sz="1400" dirty="0"/>
              <a:t> Were there outliers</a:t>
            </a:r>
          </a:p>
          <a:p>
            <a:pPr>
              <a:lnSpc>
                <a:spcPct val="100000"/>
              </a:lnSpc>
              <a:spcBef>
                <a:spcPts val="600"/>
              </a:spcBef>
              <a:buClr>
                <a:srgbClr val="002060"/>
              </a:buClr>
              <a:buFont typeface="Arial" panose="020B0604020202020204" pitchFamily="34" charset="0"/>
              <a:buChar char="•"/>
            </a:pPr>
            <a:r>
              <a:rPr lang="en-US" sz="1400" dirty="0"/>
              <a:t> Did the sector depend on where the location is</a:t>
            </a:r>
          </a:p>
          <a:p>
            <a:pPr>
              <a:lnSpc>
                <a:spcPct val="100000"/>
              </a:lnSpc>
              <a:spcBef>
                <a:spcPts val="600"/>
              </a:spcBef>
              <a:buClr>
                <a:srgbClr val="002060"/>
              </a:buClr>
              <a:buFont typeface="Arial" panose="020B0604020202020204" pitchFamily="34" charset="0"/>
              <a:buChar char="•"/>
            </a:pPr>
            <a:r>
              <a:rPr lang="en-US" sz="1400" dirty="0"/>
              <a:t> Did an ANCOVA on job skills</a:t>
            </a:r>
          </a:p>
          <a:p>
            <a:pPr marL="0" indent="0">
              <a:buNone/>
            </a:pPr>
            <a:endParaRPr lang="en-US" dirty="0"/>
          </a:p>
        </p:txBody>
      </p:sp>
      <p:sp>
        <p:nvSpPr>
          <p:cNvPr id="4" name="TextBox 3">
            <a:extLst>
              <a:ext uri="{FF2B5EF4-FFF2-40B4-BE49-F238E27FC236}">
                <a16:creationId xmlns:a16="http://schemas.microsoft.com/office/drawing/2014/main" id="{660CF58B-6F0C-48E9-8391-8352994B6A4D}"/>
              </a:ext>
            </a:extLst>
          </p:cNvPr>
          <p:cNvSpPr txBox="1"/>
          <p:nvPr/>
        </p:nvSpPr>
        <p:spPr>
          <a:xfrm>
            <a:off x="867748" y="4510625"/>
            <a:ext cx="4456300" cy="1877437"/>
          </a:xfrm>
          <a:prstGeom prst="rect">
            <a:avLst/>
          </a:prstGeom>
          <a:noFill/>
          <a:ln>
            <a:solidFill>
              <a:srgbClr val="0070C0"/>
            </a:solidFill>
          </a:ln>
        </p:spPr>
        <p:txBody>
          <a:bodyPr wrap="square" rtlCol="0">
            <a:spAutoFit/>
          </a:bodyPr>
          <a:lstStyle/>
          <a:p>
            <a:r>
              <a:rPr lang="en-US" b="1" u="sng" dirty="0"/>
              <a:t>We ran correlations in Python:</a:t>
            </a:r>
          </a:p>
          <a:p>
            <a:pPr marL="285750" indent="-285750">
              <a:buFont typeface="Arial" panose="020B0604020202020204" pitchFamily="34" charset="0"/>
              <a:buChar char="•"/>
            </a:pPr>
            <a:r>
              <a:rPr lang="en-US" sz="1400" dirty="0"/>
              <a:t>Found value count of columns</a:t>
            </a:r>
          </a:p>
          <a:p>
            <a:pPr marL="285750" indent="-285750">
              <a:buFont typeface="Arial" panose="020B0604020202020204" pitchFamily="34" charset="0"/>
              <a:buChar char="•"/>
            </a:pPr>
            <a:r>
              <a:rPr lang="en-US" sz="1400" dirty="0"/>
              <a:t>Found means of Job Titles by salary</a:t>
            </a:r>
          </a:p>
          <a:p>
            <a:pPr marL="285750" indent="-285750">
              <a:buFont typeface="Arial" panose="020B0604020202020204" pitchFamily="34" charset="0"/>
              <a:buChar char="•"/>
            </a:pPr>
            <a:r>
              <a:rPr lang="en-US" sz="1400" dirty="0"/>
              <a:t>Found if there were any correlations between the data  </a:t>
            </a:r>
          </a:p>
          <a:p>
            <a:pPr marL="285750" indent="-285750">
              <a:buFont typeface="Arial" panose="020B0604020202020204" pitchFamily="34" charset="0"/>
              <a:buChar char="•"/>
            </a:pPr>
            <a:r>
              <a:rPr lang="en-US" sz="1400" dirty="0"/>
              <a:t>Looked at Pair Plots for linearity</a:t>
            </a:r>
          </a:p>
          <a:p>
            <a:pPr marL="285750" indent="-285750">
              <a:buFont typeface="Arial" panose="020B0604020202020204" pitchFamily="34" charset="0"/>
              <a:buChar char="•"/>
            </a:pPr>
            <a:r>
              <a:rPr lang="en-US" sz="1400" dirty="0"/>
              <a:t>Ran </a:t>
            </a:r>
            <a:r>
              <a:rPr lang="en-US" sz="1400" dirty="0" err="1"/>
              <a:t>Anova</a:t>
            </a:r>
            <a:r>
              <a:rPr lang="en-US" sz="1400" dirty="0"/>
              <a:t> test between the means of job skills</a:t>
            </a:r>
          </a:p>
          <a:p>
            <a:pPr marL="285750" indent="-285750">
              <a:buFont typeface="Arial" panose="020B0604020202020204" pitchFamily="34" charset="0"/>
              <a:buChar char="•"/>
            </a:pPr>
            <a:r>
              <a:rPr lang="en-US" sz="1400" dirty="0"/>
              <a:t>Found the percentage of Job titles</a:t>
            </a:r>
          </a:p>
        </p:txBody>
      </p:sp>
      <p:sp>
        <p:nvSpPr>
          <p:cNvPr id="5" name="TextBox 4">
            <a:extLst>
              <a:ext uri="{FF2B5EF4-FFF2-40B4-BE49-F238E27FC236}">
                <a16:creationId xmlns:a16="http://schemas.microsoft.com/office/drawing/2014/main" id="{05DA5DED-0EEB-4088-80CA-D035FC6D70A1}"/>
              </a:ext>
            </a:extLst>
          </p:cNvPr>
          <p:cNvSpPr txBox="1"/>
          <p:nvPr/>
        </p:nvSpPr>
        <p:spPr>
          <a:xfrm>
            <a:off x="5831632" y="2118465"/>
            <a:ext cx="4553339" cy="1508105"/>
          </a:xfrm>
          <a:prstGeom prst="rect">
            <a:avLst/>
          </a:prstGeom>
          <a:noFill/>
          <a:ln>
            <a:solidFill>
              <a:srgbClr val="0070C0"/>
            </a:solidFill>
          </a:ln>
        </p:spPr>
        <p:txBody>
          <a:bodyPr wrap="square" rtlCol="0">
            <a:spAutoFit/>
          </a:bodyPr>
          <a:lstStyle/>
          <a:p>
            <a:r>
              <a:rPr lang="en-US" b="1" u="sng" dirty="0"/>
              <a:t>Made Visuals to show our assumptions and more information in Tableau:</a:t>
            </a:r>
          </a:p>
          <a:p>
            <a:pPr marL="285750" indent="-285750">
              <a:buFont typeface="Arial" panose="020B0604020202020204" pitchFamily="34" charset="0"/>
              <a:buChar char="•"/>
            </a:pPr>
            <a:r>
              <a:rPr lang="en-US" sz="1400" dirty="0"/>
              <a:t>Maps</a:t>
            </a:r>
          </a:p>
          <a:p>
            <a:pPr marL="285750" indent="-285750">
              <a:buFont typeface="Arial" panose="020B0604020202020204" pitchFamily="34" charset="0"/>
              <a:buChar char="•"/>
            </a:pPr>
            <a:r>
              <a:rPr lang="en-US" sz="1400" dirty="0"/>
              <a:t>Box Plots</a:t>
            </a:r>
          </a:p>
          <a:p>
            <a:pPr marL="285750" indent="-285750">
              <a:buFont typeface="Arial" panose="020B0604020202020204" pitchFamily="34" charset="0"/>
              <a:buChar char="•"/>
            </a:pPr>
            <a:r>
              <a:rPr lang="en-US" sz="1400" dirty="0"/>
              <a:t>Heatmaps</a:t>
            </a:r>
          </a:p>
          <a:p>
            <a:pPr marL="285750" indent="-285750">
              <a:buFont typeface="Arial" panose="020B0604020202020204" pitchFamily="34" charset="0"/>
              <a:buChar char="•"/>
            </a:pPr>
            <a:r>
              <a:rPr lang="en-US" sz="1400" dirty="0"/>
              <a:t>Bubble Graphs</a:t>
            </a:r>
          </a:p>
        </p:txBody>
      </p:sp>
      <p:sp>
        <p:nvSpPr>
          <p:cNvPr id="6" name="TextBox 5">
            <a:extLst>
              <a:ext uri="{FF2B5EF4-FFF2-40B4-BE49-F238E27FC236}">
                <a16:creationId xmlns:a16="http://schemas.microsoft.com/office/drawing/2014/main" id="{EAF5DC7C-893F-48E3-AF8D-4F790653E116}"/>
              </a:ext>
            </a:extLst>
          </p:cNvPr>
          <p:cNvSpPr txBox="1"/>
          <p:nvPr/>
        </p:nvSpPr>
        <p:spPr>
          <a:xfrm>
            <a:off x="5831632" y="4320422"/>
            <a:ext cx="4637315" cy="800219"/>
          </a:xfrm>
          <a:prstGeom prst="rect">
            <a:avLst/>
          </a:prstGeom>
          <a:noFill/>
          <a:ln>
            <a:solidFill>
              <a:srgbClr val="0070C0"/>
            </a:solidFill>
          </a:ln>
        </p:spPr>
        <p:txBody>
          <a:bodyPr wrap="square" rtlCol="0">
            <a:spAutoFit/>
          </a:bodyPr>
          <a:lstStyle/>
          <a:p>
            <a:r>
              <a:rPr lang="en-US" b="1" u="sng" dirty="0"/>
              <a:t>Made Visuals in Excel:</a:t>
            </a:r>
          </a:p>
          <a:p>
            <a:pPr marL="285750" indent="-285750">
              <a:buFont typeface="Arial" panose="020B0604020202020204" pitchFamily="34" charset="0"/>
              <a:buChar char="•"/>
            </a:pPr>
            <a:r>
              <a:rPr lang="en-US" sz="1400" dirty="0"/>
              <a:t>Pie graph of value count – Sector</a:t>
            </a:r>
          </a:p>
          <a:p>
            <a:pPr marL="285750" indent="-285750">
              <a:buFont typeface="Arial" panose="020B0604020202020204" pitchFamily="34" charset="0"/>
              <a:buChar char="•"/>
            </a:pPr>
            <a:r>
              <a:rPr lang="en-US" sz="1400" dirty="0"/>
              <a:t>Pie graph of percent of Job Titles</a:t>
            </a:r>
          </a:p>
        </p:txBody>
      </p:sp>
      <p:pic>
        <p:nvPicPr>
          <p:cNvPr id="7" name="Picture 6">
            <a:extLst>
              <a:ext uri="{FF2B5EF4-FFF2-40B4-BE49-F238E27FC236}">
                <a16:creationId xmlns:a16="http://schemas.microsoft.com/office/drawing/2014/main" id="{A13CA247-CF3A-48F6-810C-24589549E2CA}"/>
              </a:ext>
            </a:extLst>
          </p:cNvPr>
          <p:cNvPicPr>
            <a:picLocks noChangeAspect="1"/>
          </p:cNvPicPr>
          <p:nvPr/>
        </p:nvPicPr>
        <p:blipFill>
          <a:blip r:embed="rId4"/>
          <a:stretch>
            <a:fillRect/>
          </a:stretch>
        </p:blipFill>
        <p:spPr>
          <a:xfrm>
            <a:off x="3876292" y="2429381"/>
            <a:ext cx="1143577" cy="886272"/>
          </a:xfrm>
          <a:prstGeom prst="rect">
            <a:avLst/>
          </a:prstGeom>
        </p:spPr>
      </p:pic>
      <p:pic>
        <p:nvPicPr>
          <p:cNvPr id="10" name="Picture 9">
            <a:extLst>
              <a:ext uri="{FF2B5EF4-FFF2-40B4-BE49-F238E27FC236}">
                <a16:creationId xmlns:a16="http://schemas.microsoft.com/office/drawing/2014/main" id="{7AAA65DF-FA0A-425E-9906-BCF3C98EDC90}"/>
              </a:ext>
            </a:extLst>
          </p:cNvPr>
          <p:cNvPicPr>
            <a:picLocks noChangeAspect="1"/>
          </p:cNvPicPr>
          <p:nvPr/>
        </p:nvPicPr>
        <p:blipFill>
          <a:blip r:embed="rId5"/>
          <a:stretch>
            <a:fillRect/>
          </a:stretch>
        </p:blipFill>
        <p:spPr>
          <a:xfrm>
            <a:off x="9141279" y="4377691"/>
            <a:ext cx="742950" cy="742950"/>
          </a:xfrm>
          <a:prstGeom prst="rect">
            <a:avLst/>
          </a:prstGeom>
        </p:spPr>
      </p:pic>
    </p:spTree>
    <p:extLst>
      <p:ext uri="{BB962C8B-B14F-4D97-AF65-F5344CB8AC3E}">
        <p14:creationId xmlns:p14="http://schemas.microsoft.com/office/powerpoint/2010/main" val="395852875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nteractive map of job title">
            <a:extLst>
              <a:ext uri="{FF2B5EF4-FFF2-40B4-BE49-F238E27FC236}">
                <a16:creationId xmlns:a16="http://schemas.microsoft.com/office/drawing/2014/main" id="{A1620281-B6C6-44C6-AF6A-8331ECB0E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824"/>
            <a:ext cx="12192000" cy="5369533"/>
          </a:xfrm>
          <a:prstGeom prst="rect">
            <a:avLst/>
          </a:prstGeom>
        </p:spPr>
      </p:pic>
      <p:sp>
        <p:nvSpPr>
          <p:cNvPr id="3" name="slide1">
            <a:extLst>
              <a:ext uri="{FF2B5EF4-FFF2-40B4-BE49-F238E27FC236}">
                <a16:creationId xmlns:a16="http://schemas.microsoft.com/office/drawing/2014/main" id="{7CEAF0B0-1213-4FBD-AC92-C7FB7CCD6714}"/>
              </a:ext>
            </a:extLst>
          </p:cNvPr>
          <p:cNvSpPr>
            <a:spLocks noGrp="1"/>
          </p:cNvSpPr>
          <p:nvPr>
            <p:ph type="ctrTitle"/>
          </p:nvPr>
        </p:nvSpPr>
        <p:spPr>
          <a:xfrm>
            <a:off x="10668000" y="0"/>
            <a:ext cx="1524000" cy="527553"/>
          </a:xfrm>
        </p:spPr>
        <p:txBody>
          <a:bodyPr>
            <a:normAutofit fontScale="90000"/>
          </a:bodyPr>
          <a:lstStyle/>
          <a:p>
            <a:r>
              <a:rPr lang="en-us" sz="3200" dirty="0">
                <a:hlinkClick r:id="rId3"/>
              </a:rPr>
              <a:t>Job title</a:t>
            </a:r>
          </a:p>
        </p:txBody>
      </p:sp>
    </p:spTree>
    <p:extLst>
      <p:ext uri="{BB962C8B-B14F-4D97-AF65-F5344CB8AC3E}">
        <p14:creationId xmlns:p14="http://schemas.microsoft.com/office/powerpoint/2010/main" val="17703227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5664</TotalTime>
  <Words>1247</Words>
  <Application>Microsoft Office PowerPoint</Application>
  <PresentationFormat>Widescreen</PresentationFormat>
  <Paragraphs>150</Paragraphs>
  <Slides>24</Slides>
  <Notes>0</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24</vt:i4>
      </vt:variant>
    </vt:vector>
  </HeadingPairs>
  <TitlesOfParts>
    <vt:vector size="46" baseType="lpstr">
      <vt:lpstr>Agency FB</vt:lpstr>
      <vt:lpstr>Amasis MT Pro Black</vt:lpstr>
      <vt:lpstr>Arial</vt:lpstr>
      <vt:lpstr>Arial Black</vt:lpstr>
      <vt:lpstr>Arial Nova</vt:lpstr>
      <vt:lpstr>Arial Nova Cond</vt:lpstr>
      <vt:lpstr>Arial Nova Light</vt:lpstr>
      <vt:lpstr>Arial Rounded MT Bold</vt:lpstr>
      <vt:lpstr>Avenir Next LT Pro Light</vt:lpstr>
      <vt:lpstr>Bembo</vt:lpstr>
      <vt:lpstr>Calibri</vt:lpstr>
      <vt:lpstr>Calibri Light</vt:lpstr>
      <vt:lpstr>Century Schoolbook</vt:lpstr>
      <vt:lpstr>Daytona Condensed</vt:lpstr>
      <vt:lpstr>Open Sans</vt:lpstr>
      <vt:lpstr>Tahoma</vt:lpstr>
      <vt:lpstr>Tw Cen MT</vt:lpstr>
      <vt:lpstr>Tw Cen MT Condensed</vt:lpstr>
      <vt:lpstr>Wingdings</vt:lpstr>
      <vt:lpstr>Wingdings 3</vt:lpstr>
      <vt:lpstr>RetrospectVTI</vt:lpstr>
      <vt:lpstr>Integral</vt:lpstr>
      <vt:lpstr>Now That You Are a Data Scientist, What Next?</vt:lpstr>
      <vt:lpstr>Who is a Data Scientist?</vt:lpstr>
      <vt:lpstr>Jennifer Carden</vt:lpstr>
      <vt:lpstr>Lien Lai</vt:lpstr>
      <vt:lpstr>Abi Akinlotan</vt:lpstr>
      <vt:lpstr>Project Background</vt:lpstr>
      <vt:lpstr>Methods</vt:lpstr>
      <vt:lpstr>Results</vt:lpstr>
      <vt:lpstr>Job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on the West Coast Vs. East Coast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Lien Lai</cp:lastModifiedBy>
  <cp:revision>26</cp:revision>
  <dcterms:created xsi:type="dcterms:W3CDTF">2022-03-07T03:26:23Z</dcterms:created>
  <dcterms:modified xsi:type="dcterms:W3CDTF">2022-04-11T17:18:19Z</dcterms:modified>
</cp:coreProperties>
</file>